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7"/>
  </p:notesMasterIdLst>
  <p:sldIdLst>
    <p:sldId id="458" r:id="rId2"/>
    <p:sldId id="275" r:id="rId3"/>
    <p:sldId id="263" r:id="rId4"/>
    <p:sldId id="314" r:id="rId5"/>
    <p:sldId id="301" r:id="rId6"/>
    <p:sldId id="266" r:id="rId7"/>
    <p:sldId id="267" r:id="rId8"/>
    <p:sldId id="421" r:id="rId9"/>
    <p:sldId id="268" r:id="rId10"/>
    <p:sldId id="459" r:id="rId11"/>
    <p:sldId id="455" r:id="rId12"/>
    <p:sldId id="456" r:id="rId13"/>
    <p:sldId id="422" r:id="rId14"/>
    <p:sldId id="423" r:id="rId15"/>
    <p:sldId id="403" r:id="rId16"/>
    <p:sldId id="432" r:id="rId17"/>
    <p:sldId id="424" r:id="rId18"/>
    <p:sldId id="996" r:id="rId19"/>
    <p:sldId id="426" r:id="rId20"/>
    <p:sldId id="427" r:id="rId21"/>
    <p:sldId id="271" r:id="rId22"/>
    <p:sldId id="987" r:id="rId23"/>
    <p:sldId id="269" r:id="rId24"/>
    <p:sldId id="438" r:id="rId25"/>
    <p:sldId id="430" r:id="rId26"/>
    <p:sldId id="429" r:id="rId27"/>
    <p:sldId id="431" r:id="rId28"/>
    <p:sldId id="428" r:id="rId29"/>
    <p:sldId id="988" r:id="rId30"/>
    <p:sldId id="435" r:id="rId31"/>
    <p:sldId id="436" r:id="rId32"/>
    <p:sldId id="439" r:id="rId33"/>
    <p:sldId id="437" r:id="rId34"/>
    <p:sldId id="997" r:id="rId35"/>
    <p:sldId id="442" r:id="rId36"/>
    <p:sldId id="443" r:id="rId37"/>
    <p:sldId id="998" r:id="rId38"/>
    <p:sldId id="989" r:id="rId39"/>
    <p:sldId id="398" r:id="rId40"/>
    <p:sldId id="440" r:id="rId41"/>
    <p:sldId id="441" r:id="rId42"/>
    <p:sldId id="274" r:id="rId43"/>
    <p:sldId id="391" r:id="rId44"/>
    <p:sldId id="990" r:id="rId45"/>
    <p:sldId id="287" r:id="rId46"/>
    <p:sldId id="445" r:id="rId47"/>
    <p:sldId id="395" r:id="rId48"/>
    <p:sldId id="289" r:id="rId49"/>
    <p:sldId id="446" r:id="rId50"/>
    <p:sldId id="450" r:id="rId51"/>
    <p:sldId id="991" r:id="rId52"/>
    <p:sldId id="316" r:id="rId53"/>
    <p:sldId id="448" r:id="rId54"/>
    <p:sldId id="992" r:id="rId55"/>
    <p:sldId id="413" r:id="rId56"/>
    <p:sldId id="451" r:id="rId57"/>
    <p:sldId id="999" r:id="rId58"/>
    <p:sldId id="993" r:id="rId59"/>
    <p:sldId id="985" r:id="rId60"/>
    <p:sldId id="994" r:id="rId61"/>
    <p:sldId id="264" r:id="rId62"/>
    <p:sldId id="452" r:id="rId63"/>
    <p:sldId id="453" r:id="rId64"/>
    <p:sldId id="317" r:id="rId65"/>
    <p:sldId id="995" r:id="rId6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8CDA58-75C6-4CB8-A37F-F6629DAF117E}" name="Roxanne Wells" initials="RW" userId="S::rwells@a2benefits.com::b53b4f5f-5b40-443b-9df0-87b7658766f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e Keenan" initials="AK" lastIdx="3" clrIdx="0">
    <p:extLst>
      <p:ext uri="{19B8F6BF-5375-455C-9EA6-DF929625EA0E}">
        <p15:presenceInfo xmlns:p15="http://schemas.microsoft.com/office/powerpoint/2012/main" userId="S::akeenan@a2benefits.com::004cbe24-6d42-4277-ba3c-984c08ffe1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A7B"/>
    <a:srgbClr val="ED7D31"/>
    <a:srgbClr val="23AE49"/>
    <a:srgbClr val="007F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74" autoAdjust="0"/>
    <p:restoredTop sz="94249" autoAdjust="0"/>
  </p:normalViewPr>
  <p:slideViewPr>
    <p:cSldViewPr snapToGrid="0">
      <p:cViewPr varScale="1">
        <p:scale>
          <a:sx n="93" d="100"/>
          <a:sy n="93" d="100"/>
        </p:scale>
        <p:origin x="108"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F5F2E93-EDBF-4EAB-993B-1DC53FC40B40}" type="datetimeFigureOut">
              <a:rPr lang="en-US" smtClean="0"/>
              <a:t>8/20/2024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2FFE1FD-F574-4474-AD62-25C5AD1580A1}" type="slidenum">
              <a:rPr lang="en-US" smtClean="0"/>
              <a:t>‹#›</a:t>
            </a:fld>
            <a:endParaRPr lang="en-US" dirty="0"/>
          </a:p>
        </p:txBody>
      </p:sp>
    </p:spTree>
    <p:extLst>
      <p:ext uri="{BB962C8B-B14F-4D97-AF65-F5344CB8AC3E}">
        <p14:creationId xmlns:p14="http://schemas.microsoft.com/office/powerpoint/2010/main" val="1840730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ase" latinLnBrk="0" hangingPunct="1"/>
            <a:r>
              <a:rPr lang="en-US" b="1" cap="small" dirty="0"/>
              <a:t>Kroger (Savings Club): </a:t>
            </a:r>
            <a:r>
              <a:rPr lang="en-US" dirty="0"/>
              <a:t>Annual Membership is $36 individual or $72 family of up to 6 people including pets.  Then 100+ common prescriptions are  </a:t>
            </a:r>
            <a:r>
              <a:rPr lang="en-US" b="1" dirty="0"/>
              <a:t>Free, $3 or $6</a:t>
            </a:r>
            <a:endParaRPr lang="en-US" dirty="0"/>
          </a:p>
          <a:p>
            <a:pPr rtl="0" eaLnBrk="1" fontAlgn="base" latinLnBrk="0" hangingPunct="1"/>
            <a:r>
              <a:rPr lang="en-US" b="1" cap="small" dirty="0"/>
              <a:t>Publix: </a:t>
            </a:r>
            <a:r>
              <a:rPr lang="en-US" b="1" dirty="0"/>
              <a:t>$4</a:t>
            </a:r>
            <a:r>
              <a:rPr lang="en-US" dirty="0"/>
              <a:t> for a 30- day supply of select generic medications- hundreds are available</a:t>
            </a:r>
          </a:p>
          <a:p>
            <a:pPr rtl="0" eaLnBrk="1" fontAlgn="base" latinLnBrk="0" hangingPunct="1"/>
            <a:r>
              <a:rPr lang="en-US" b="1" cap="small" dirty="0"/>
              <a:t>Wal-Mart: </a:t>
            </a:r>
            <a:r>
              <a:rPr lang="en-US" b="1" dirty="0"/>
              <a:t>$4</a:t>
            </a:r>
            <a:r>
              <a:rPr lang="en-US" dirty="0"/>
              <a:t> for a 30- day supply or </a:t>
            </a:r>
            <a:r>
              <a:rPr lang="en-US" b="1" dirty="0"/>
              <a:t>$10 </a:t>
            </a:r>
            <a:r>
              <a:rPr lang="en-US" dirty="0"/>
              <a:t>for a 90- day supply of select generic medications</a:t>
            </a:r>
          </a:p>
          <a:p>
            <a:endParaRPr lang="en-US" dirty="0"/>
          </a:p>
        </p:txBody>
      </p:sp>
      <p:sp>
        <p:nvSpPr>
          <p:cNvPr id="4" name="Slide Number Placeholder 3"/>
          <p:cNvSpPr>
            <a:spLocks noGrp="1"/>
          </p:cNvSpPr>
          <p:nvPr>
            <p:ph type="sldNum" sz="quarter" idx="5"/>
          </p:nvPr>
        </p:nvSpPr>
        <p:spPr/>
        <p:txBody>
          <a:bodyPr/>
          <a:lstStyle/>
          <a:p>
            <a:fld id="{A2FFE1FD-F574-4474-AD62-25C5AD1580A1}" type="slidenum">
              <a:rPr lang="en-US" smtClean="0"/>
              <a:t>21</a:t>
            </a:fld>
            <a:endParaRPr lang="en-US" dirty="0"/>
          </a:p>
        </p:txBody>
      </p:sp>
    </p:spTree>
    <p:extLst>
      <p:ext uri="{BB962C8B-B14F-4D97-AF65-F5344CB8AC3E}">
        <p14:creationId xmlns:p14="http://schemas.microsoft.com/office/powerpoint/2010/main" val="558010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would like to highlight Transitions, a partner who can help you, your spouse, or any loved one with support in several areas. They can help you make decisions around when to file for social security income, whether Medicare or GDS’ group health plan would better meet your needs, which medicare supplement would be right for you, and help finding alternatives to COBRA if someone loses access to an employer plan. There is helpful information on their website, or you can call and schedule a time  for a personal consultation.</a:t>
            </a:r>
          </a:p>
        </p:txBody>
      </p:sp>
      <p:sp>
        <p:nvSpPr>
          <p:cNvPr id="4" name="Slide Number Placeholder 3"/>
          <p:cNvSpPr>
            <a:spLocks noGrp="1"/>
          </p:cNvSpPr>
          <p:nvPr>
            <p:ph type="sldNum" sz="quarter" idx="5"/>
          </p:nvPr>
        </p:nvSpPr>
        <p:spPr/>
        <p:txBody>
          <a:bodyPr/>
          <a:lstStyle/>
          <a:p>
            <a:fld id="{7DEF8EDD-5783-2B4D-B9E8-3644B7597917}" type="slidenum">
              <a:rPr lang="en-US" smtClean="0"/>
              <a:t>59</a:t>
            </a:fld>
            <a:endParaRPr lang="en-US" dirty="0"/>
          </a:p>
        </p:txBody>
      </p:sp>
    </p:spTree>
    <p:extLst>
      <p:ext uri="{BB962C8B-B14F-4D97-AF65-F5344CB8AC3E}">
        <p14:creationId xmlns:p14="http://schemas.microsoft.com/office/powerpoint/2010/main" val="487111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0AFD6E-2AB5-4C62-A1AD-3DB8D3F6848B}"/>
              </a:ext>
            </a:extLst>
          </p:cNvPr>
          <p:cNvSpPr/>
          <p:nvPr userDrawn="1"/>
        </p:nvSpPr>
        <p:spPr>
          <a:xfrm>
            <a:off x="10961915" y="6369412"/>
            <a:ext cx="418011" cy="36512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
        <p:nvSpPr>
          <p:cNvPr id="2" name="Title 1">
            <a:extLst>
              <a:ext uri="{FF2B5EF4-FFF2-40B4-BE49-F238E27FC236}">
                <a16:creationId xmlns:a16="http://schemas.microsoft.com/office/drawing/2014/main" id="{DB3C1C96-52CF-4840-B6AC-A0DFE1FC0C7F}"/>
              </a:ext>
            </a:extLst>
          </p:cNvPr>
          <p:cNvSpPr>
            <a:spLocks noGrp="1"/>
          </p:cNvSpPr>
          <p:nvPr>
            <p:ph type="ctrTitle"/>
          </p:nvPr>
        </p:nvSpPr>
        <p:spPr>
          <a:xfrm>
            <a:off x="1524000" y="1122363"/>
            <a:ext cx="9144000" cy="2387600"/>
          </a:xfrm>
        </p:spPr>
        <p:txBody>
          <a:bodyPr anchor="b"/>
          <a:lstStyle>
            <a:lvl1pPr algn="ctr">
              <a:defRPr sz="6000">
                <a:latin typeface="Arial Nova Cond" panose="020B0506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F94C1A6-3074-43AA-867E-ED51FFA708E1}"/>
              </a:ext>
            </a:extLst>
          </p:cNvPr>
          <p:cNvSpPr>
            <a:spLocks noGrp="1"/>
          </p:cNvSpPr>
          <p:nvPr>
            <p:ph type="subTitle" idx="1"/>
          </p:nvPr>
        </p:nvSpPr>
        <p:spPr>
          <a:xfrm>
            <a:off x="1524000" y="3602038"/>
            <a:ext cx="9144000" cy="1655762"/>
          </a:xfrm>
        </p:spPr>
        <p:txBody>
          <a:bodyPr/>
          <a:lstStyle>
            <a:lvl1pPr marL="0" indent="0" algn="ctr">
              <a:buNone/>
              <a:defRPr sz="2400">
                <a:latin typeface="Arial Nova Cond" panose="020B0506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8405D260-2CDC-4904-ADEF-EC4E2960E70C}"/>
              </a:ext>
            </a:extLst>
          </p:cNvPr>
          <p:cNvSpPr>
            <a:spLocks noGrp="1"/>
          </p:cNvSpPr>
          <p:nvPr>
            <p:ph type="sldNum" sz="quarter" idx="12"/>
          </p:nvPr>
        </p:nvSpPr>
        <p:spPr>
          <a:xfrm>
            <a:off x="8636726" y="6355441"/>
            <a:ext cx="2743200" cy="365125"/>
          </a:xfrm>
          <a:prstGeom prst="rect">
            <a:avLst/>
          </a:prstGeom>
        </p:spPr>
        <p:txBody>
          <a:bodyPr/>
          <a:lstStyle>
            <a:lvl1pPr>
              <a:defRPr b="1" i="0">
                <a:solidFill>
                  <a:schemeClr val="bg1"/>
                </a:solidFill>
              </a:defRPr>
            </a:lvl1pPr>
          </a:lstStyle>
          <a:p>
            <a:fld id="{B9CCF627-3D04-48DA-9564-5864B7D60EF7}" type="slidenum">
              <a:rPr lang="en-US" smtClean="0"/>
              <a:pPr/>
              <a:t>‹#›</a:t>
            </a:fld>
            <a:endParaRPr lang="en-US" dirty="0"/>
          </a:p>
        </p:txBody>
      </p:sp>
    </p:spTree>
    <p:extLst>
      <p:ext uri="{BB962C8B-B14F-4D97-AF65-F5344CB8AC3E}">
        <p14:creationId xmlns:p14="http://schemas.microsoft.com/office/powerpoint/2010/main" val="2651630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CD5E5-EE91-4FF1-B1EE-5BC35087BD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AC29E6-0FA0-4AD7-8AB8-9520E8B61A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71C999F-8CCD-4E06-AB96-DA8861A5D6DF}"/>
              </a:ext>
            </a:extLst>
          </p:cNvPr>
          <p:cNvSpPr>
            <a:spLocks noGrp="1"/>
          </p:cNvSpPr>
          <p:nvPr>
            <p:ph type="sldNum" sz="quarter" idx="12"/>
          </p:nvPr>
        </p:nvSpPr>
        <p:spPr>
          <a:xfrm>
            <a:off x="8650095" y="6365062"/>
            <a:ext cx="2743200" cy="365125"/>
          </a:xfrm>
          <a:prstGeom prst="rect">
            <a:avLst/>
          </a:prstGeom>
        </p:spPr>
        <p:txBody>
          <a:bodyPr/>
          <a:lstStyle/>
          <a:p>
            <a:fld id="{B9CCF627-3D04-48DA-9564-5864B7D60EF7}" type="slidenum">
              <a:rPr lang="en-US" smtClean="0"/>
              <a:t>‹#›</a:t>
            </a:fld>
            <a:endParaRPr lang="en-US" dirty="0"/>
          </a:p>
        </p:txBody>
      </p:sp>
    </p:spTree>
    <p:extLst>
      <p:ext uri="{BB962C8B-B14F-4D97-AF65-F5344CB8AC3E}">
        <p14:creationId xmlns:p14="http://schemas.microsoft.com/office/powerpoint/2010/main" val="137138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D18FBD-E095-43A0-A5E2-DCB5A561E8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A8DB41-A3DB-4072-A026-2D8DB6F642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C7C2D28-E054-4F06-A5AD-DA4EDAB7C933}"/>
              </a:ext>
            </a:extLst>
          </p:cNvPr>
          <p:cNvSpPr>
            <a:spLocks noGrp="1"/>
          </p:cNvSpPr>
          <p:nvPr>
            <p:ph type="sldNum" sz="quarter" idx="12"/>
          </p:nvPr>
        </p:nvSpPr>
        <p:spPr>
          <a:xfrm>
            <a:off x="8650095" y="6365062"/>
            <a:ext cx="2743200" cy="365125"/>
          </a:xfrm>
          <a:prstGeom prst="rect">
            <a:avLst/>
          </a:prstGeom>
        </p:spPr>
        <p:txBody>
          <a:bodyPr/>
          <a:lstStyle/>
          <a:p>
            <a:fld id="{B9CCF627-3D04-48DA-9564-5864B7D60EF7}" type="slidenum">
              <a:rPr lang="en-US" smtClean="0"/>
              <a:t>‹#›</a:t>
            </a:fld>
            <a:endParaRPr lang="en-US" dirty="0"/>
          </a:p>
        </p:txBody>
      </p:sp>
    </p:spTree>
    <p:extLst>
      <p:ext uri="{BB962C8B-B14F-4D97-AF65-F5344CB8AC3E}">
        <p14:creationId xmlns:p14="http://schemas.microsoft.com/office/powerpoint/2010/main" val="2541641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540C4-0BB4-4BB8-A657-AE3912399971}"/>
              </a:ext>
            </a:extLst>
          </p:cNvPr>
          <p:cNvSpPr>
            <a:spLocks noGrp="1"/>
          </p:cNvSpPr>
          <p:nvPr>
            <p:ph type="title"/>
          </p:nvPr>
        </p:nvSpPr>
        <p:spPr/>
        <p:txBody>
          <a:bodyPr/>
          <a:lstStyle>
            <a:lvl1pPr>
              <a:defRPr>
                <a:solidFill>
                  <a:srgbClr val="23AE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5942367-F4F4-47A4-A90B-35FBDEB597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05978ED-A46E-4DFB-B689-3570D1E351B5}"/>
              </a:ext>
            </a:extLst>
          </p:cNvPr>
          <p:cNvSpPr>
            <a:spLocks noGrp="1"/>
          </p:cNvSpPr>
          <p:nvPr>
            <p:ph type="sldNum" sz="quarter" idx="12"/>
          </p:nvPr>
        </p:nvSpPr>
        <p:spPr>
          <a:xfrm>
            <a:off x="8618011" y="6365062"/>
            <a:ext cx="2743200" cy="365125"/>
          </a:xfrm>
          <a:prstGeom prst="rect">
            <a:avLst/>
          </a:prstGeom>
        </p:spPr>
        <p:txBody>
          <a:bodyPr/>
          <a:lstStyle/>
          <a:p>
            <a:fld id="{B9CCF627-3D04-48DA-9564-5864B7D60EF7}" type="slidenum">
              <a:rPr lang="en-US" smtClean="0"/>
              <a:t>‹#›</a:t>
            </a:fld>
            <a:endParaRPr lang="en-US" dirty="0"/>
          </a:p>
        </p:txBody>
      </p:sp>
    </p:spTree>
    <p:extLst>
      <p:ext uri="{BB962C8B-B14F-4D97-AF65-F5344CB8AC3E}">
        <p14:creationId xmlns:p14="http://schemas.microsoft.com/office/powerpoint/2010/main" val="3084497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2B8B3-81DC-412F-AC9A-8FB034228D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710AC4-2911-4650-9825-E977869D36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9BABB14-4B35-42C4-97C3-3C589D1FB77D}"/>
              </a:ext>
            </a:extLst>
          </p:cNvPr>
          <p:cNvSpPr>
            <a:spLocks noGrp="1"/>
          </p:cNvSpPr>
          <p:nvPr>
            <p:ph type="sldNum" sz="quarter" idx="12"/>
          </p:nvPr>
        </p:nvSpPr>
        <p:spPr>
          <a:xfrm>
            <a:off x="8650095" y="6365062"/>
            <a:ext cx="2743200" cy="365125"/>
          </a:xfrm>
          <a:prstGeom prst="rect">
            <a:avLst/>
          </a:prstGeom>
        </p:spPr>
        <p:txBody>
          <a:bodyPr/>
          <a:lstStyle/>
          <a:p>
            <a:fld id="{B9CCF627-3D04-48DA-9564-5864B7D60EF7}" type="slidenum">
              <a:rPr lang="en-US" smtClean="0"/>
              <a:t>‹#›</a:t>
            </a:fld>
            <a:endParaRPr lang="en-US" dirty="0"/>
          </a:p>
        </p:txBody>
      </p:sp>
    </p:spTree>
    <p:extLst>
      <p:ext uri="{BB962C8B-B14F-4D97-AF65-F5344CB8AC3E}">
        <p14:creationId xmlns:p14="http://schemas.microsoft.com/office/powerpoint/2010/main" val="422280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06CE3-8D0B-4CEF-8803-8031D7834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7449F8-EB0A-4A64-98AE-C107633553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72C53B-7AF4-4FEB-A80F-9217542260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00615E0-1413-4764-B0C0-2051D7399133}"/>
              </a:ext>
            </a:extLst>
          </p:cNvPr>
          <p:cNvSpPr>
            <a:spLocks noGrp="1"/>
          </p:cNvSpPr>
          <p:nvPr>
            <p:ph type="sldNum" sz="quarter" idx="12"/>
          </p:nvPr>
        </p:nvSpPr>
        <p:spPr>
          <a:xfrm>
            <a:off x="8650095" y="6365062"/>
            <a:ext cx="2743200" cy="365125"/>
          </a:xfrm>
          <a:prstGeom prst="rect">
            <a:avLst/>
          </a:prstGeom>
        </p:spPr>
        <p:txBody>
          <a:bodyPr/>
          <a:lstStyle/>
          <a:p>
            <a:fld id="{B9CCF627-3D04-48DA-9564-5864B7D60EF7}" type="slidenum">
              <a:rPr lang="en-US" smtClean="0"/>
              <a:t>‹#›</a:t>
            </a:fld>
            <a:endParaRPr lang="en-US" dirty="0"/>
          </a:p>
        </p:txBody>
      </p:sp>
    </p:spTree>
    <p:extLst>
      <p:ext uri="{BB962C8B-B14F-4D97-AF65-F5344CB8AC3E}">
        <p14:creationId xmlns:p14="http://schemas.microsoft.com/office/powerpoint/2010/main" val="145297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93D71-3317-4002-96DD-0D500A20D1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31C048-B04F-40A8-8348-FB093079DB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ED640A-D48A-4C11-B4EF-46AEBEEF08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E63837-70B7-4D86-958D-8CED7A133F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A905CE-B783-459B-8FF0-55E93A36A0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0E8CD8A-665D-4435-8BCC-7F4494429063}"/>
              </a:ext>
            </a:extLst>
          </p:cNvPr>
          <p:cNvSpPr>
            <a:spLocks noGrp="1"/>
          </p:cNvSpPr>
          <p:nvPr>
            <p:ph type="sldNum" sz="quarter" idx="12"/>
          </p:nvPr>
        </p:nvSpPr>
        <p:spPr>
          <a:xfrm>
            <a:off x="8650095" y="6365062"/>
            <a:ext cx="2743200" cy="365125"/>
          </a:xfrm>
          <a:prstGeom prst="rect">
            <a:avLst/>
          </a:prstGeom>
        </p:spPr>
        <p:txBody>
          <a:bodyPr/>
          <a:lstStyle/>
          <a:p>
            <a:fld id="{B9CCF627-3D04-48DA-9564-5864B7D60EF7}" type="slidenum">
              <a:rPr lang="en-US" smtClean="0"/>
              <a:t>‹#›</a:t>
            </a:fld>
            <a:endParaRPr lang="en-US" dirty="0"/>
          </a:p>
        </p:txBody>
      </p:sp>
    </p:spTree>
    <p:extLst>
      <p:ext uri="{BB962C8B-B14F-4D97-AF65-F5344CB8AC3E}">
        <p14:creationId xmlns:p14="http://schemas.microsoft.com/office/powerpoint/2010/main" val="2702574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ACDE2-D67E-4865-B9EA-3AD9639B7791}"/>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011056B8-B16F-4CD2-BCB1-04FEA69F019C}"/>
              </a:ext>
            </a:extLst>
          </p:cNvPr>
          <p:cNvSpPr/>
          <p:nvPr userDrawn="1"/>
        </p:nvSpPr>
        <p:spPr>
          <a:xfrm>
            <a:off x="10961915" y="6369412"/>
            <a:ext cx="418011" cy="36512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9E30896-B6A8-46B1-9426-7F7042E347C6}"/>
              </a:ext>
            </a:extLst>
          </p:cNvPr>
          <p:cNvSpPr>
            <a:spLocks noGrp="1"/>
          </p:cNvSpPr>
          <p:nvPr>
            <p:ph type="sldNum" sz="quarter" idx="12"/>
          </p:nvPr>
        </p:nvSpPr>
        <p:spPr>
          <a:xfrm>
            <a:off x="8650095" y="6365062"/>
            <a:ext cx="2743200" cy="365125"/>
          </a:xfrm>
          <a:prstGeom prst="rect">
            <a:avLst/>
          </a:prstGeom>
        </p:spPr>
        <p:txBody>
          <a:bodyPr/>
          <a:lstStyle/>
          <a:p>
            <a:fld id="{B9CCF627-3D04-48DA-9564-5864B7D60EF7}" type="slidenum">
              <a:rPr lang="en-US" smtClean="0"/>
              <a:t>‹#›</a:t>
            </a:fld>
            <a:endParaRPr lang="en-US" dirty="0"/>
          </a:p>
        </p:txBody>
      </p:sp>
    </p:spTree>
    <p:extLst>
      <p:ext uri="{BB962C8B-B14F-4D97-AF65-F5344CB8AC3E}">
        <p14:creationId xmlns:p14="http://schemas.microsoft.com/office/powerpoint/2010/main" val="382009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CF5C91-9471-4E48-8D2A-05947B180B14}"/>
              </a:ext>
            </a:extLst>
          </p:cNvPr>
          <p:cNvSpPr>
            <a:spLocks noGrp="1"/>
          </p:cNvSpPr>
          <p:nvPr>
            <p:ph type="sldNum" sz="quarter" idx="12"/>
          </p:nvPr>
        </p:nvSpPr>
        <p:spPr>
          <a:xfrm>
            <a:off x="8591105" y="6377779"/>
            <a:ext cx="2743200" cy="365125"/>
          </a:xfrm>
          <a:prstGeom prst="rect">
            <a:avLst/>
          </a:prstGeom>
        </p:spPr>
        <p:txBody>
          <a:bodyPr/>
          <a:lstStyle>
            <a:lvl1pPr>
              <a:defRPr b="1">
                <a:solidFill>
                  <a:schemeClr val="bg1"/>
                </a:solidFill>
              </a:defRPr>
            </a:lvl1pPr>
          </a:lstStyle>
          <a:p>
            <a:fld id="{B9CCF627-3D04-48DA-9564-5864B7D60EF7}" type="slidenum">
              <a:rPr lang="en-US" smtClean="0"/>
              <a:pPr/>
              <a:t>‹#›</a:t>
            </a:fld>
            <a:endParaRPr lang="en-US" dirty="0"/>
          </a:p>
        </p:txBody>
      </p:sp>
    </p:spTree>
    <p:extLst>
      <p:ext uri="{BB962C8B-B14F-4D97-AF65-F5344CB8AC3E}">
        <p14:creationId xmlns:p14="http://schemas.microsoft.com/office/powerpoint/2010/main" val="2249088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CBCAD-3946-4294-A6F7-02C4E1B7D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362ED8-8B64-402E-AFB7-64DD0B884E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0ED119-C52F-4EBF-9B36-70CA4D348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49AC86-8D38-400D-B639-2CA6F3219DE4}"/>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Rectangle 7">
            <a:extLst>
              <a:ext uri="{FF2B5EF4-FFF2-40B4-BE49-F238E27FC236}">
                <a16:creationId xmlns:a16="http://schemas.microsoft.com/office/drawing/2014/main" id="{2E34897F-7C9E-4AE8-A3CD-507E3E0E5754}"/>
              </a:ext>
            </a:extLst>
          </p:cNvPr>
          <p:cNvSpPr/>
          <p:nvPr userDrawn="1"/>
        </p:nvSpPr>
        <p:spPr>
          <a:xfrm>
            <a:off x="10961915" y="6356349"/>
            <a:ext cx="418011" cy="36512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96E9636F-F281-4849-8B3D-4EBC5808ABE6}"/>
              </a:ext>
            </a:extLst>
          </p:cNvPr>
          <p:cNvSpPr>
            <a:spLocks noGrp="1"/>
          </p:cNvSpPr>
          <p:nvPr>
            <p:ph type="sldNum" sz="quarter" idx="12"/>
          </p:nvPr>
        </p:nvSpPr>
        <p:spPr>
          <a:xfrm>
            <a:off x="8650095" y="6365062"/>
            <a:ext cx="2743200" cy="365125"/>
          </a:xfrm>
          <a:prstGeom prst="rect">
            <a:avLst/>
          </a:prstGeom>
        </p:spPr>
        <p:txBody>
          <a:bodyPr/>
          <a:lstStyle/>
          <a:p>
            <a:fld id="{B9CCF627-3D04-48DA-9564-5864B7D60EF7}" type="slidenum">
              <a:rPr lang="en-US" smtClean="0"/>
              <a:t>‹#›</a:t>
            </a:fld>
            <a:endParaRPr lang="en-US" dirty="0"/>
          </a:p>
        </p:txBody>
      </p:sp>
    </p:spTree>
    <p:extLst>
      <p:ext uri="{BB962C8B-B14F-4D97-AF65-F5344CB8AC3E}">
        <p14:creationId xmlns:p14="http://schemas.microsoft.com/office/powerpoint/2010/main" val="2083234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2053E-E551-43E8-9E46-26751EB3C0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6BEBB4-4C9E-4DF8-9751-B66BC004F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0B26E69-09C8-4814-A9BE-916A45541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D1F1E61A-6794-4E1F-B357-731FE0500B4F}"/>
              </a:ext>
            </a:extLst>
          </p:cNvPr>
          <p:cNvSpPr/>
          <p:nvPr userDrawn="1"/>
        </p:nvSpPr>
        <p:spPr>
          <a:xfrm>
            <a:off x="10961915" y="6369412"/>
            <a:ext cx="418011" cy="36512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C8504FA9-4D13-421C-AEA2-0675C6CFD652}"/>
              </a:ext>
            </a:extLst>
          </p:cNvPr>
          <p:cNvSpPr>
            <a:spLocks noGrp="1"/>
          </p:cNvSpPr>
          <p:nvPr>
            <p:ph type="sldNum" sz="quarter" idx="12"/>
          </p:nvPr>
        </p:nvSpPr>
        <p:spPr>
          <a:xfrm>
            <a:off x="8650095" y="6365062"/>
            <a:ext cx="2743200" cy="365125"/>
          </a:xfrm>
          <a:prstGeom prst="rect">
            <a:avLst/>
          </a:prstGeom>
        </p:spPr>
        <p:txBody>
          <a:bodyPr/>
          <a:lstStyle/>
          <a:p>
            <a:fld id="{B9CCF627-3D04-48DA-9564-5864B7D60EF7}" type="slidenum">
              <a:rPr lang="en-US" smtClean="0"/>
              <a:t>‹#›</a:t>
            </a:fld>
            <a:endParaRPr lang="en-US" dirty="0"/>
          </a:p>
        </p:txBody>
      </p:sp>
    </p:spTree>
    <p:extLst>
      <p:ext uri="{BB962C8B-B14F-4D97-AF65-F5344CB8AC3E}">
        <p14:creationId xmlns:p14="http://schemas.microsoft.com/office/powerpoint/2010/main" val="2095930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04AFFA-5BED-4205-A3F3-AB7FA3242739}"/>
              </a:ext>
            </a:extLst>
          </p:cNvPr>
          <p:cNvSpPr/>
          <p:nvPr userDrawn="1"/>
        </p:nvSpPr>
        <p:spPr>
          <a:xfrm>
            <a:off x="10960493" y="6363173"/>
            <a:ext cx="418011" cy="36512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
        <p:nvSpPr>
          <p:cNvPr id="2" name="Title Placeholder 1">
            <a:extLst>
              <a:ext uri="{FF2B5EF4-FFF2-40B4-BE49-F238E27FC236}">
                <a16:creationId xmlns:a16="http://schemas.microsoft.com/office/drawing/2014/main" id="{79AA6BD0-F665-4DEB-B3F6-C41A6DB02C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951E987-43BA-4284-B53A-EFCF511BAB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50C3FBA-4AAA-48D2-90CB-AD1C1D40B8DA}"/>
              </a:ext>
            </a:extLst>
          </p:cNvPr>
          <p:cNvSpPr>
            <a:spLocks noGrp="1"/>
          </p:cNvSpPr>
          <p:nvPr>
            <p:ph type="sldNum" sz="quarter" idx="4"/>
          </p:nvPr>
        </p:nvSpPr>
        <p:spPr>
          <a:xfrm>
            <a:off x="8650095" y="6365062"/>
            <a:ext cx="2743200" cy="365125"/>
          </a:xfrm>
          <a:prstGeom prst="rect">
            <a:avLst/>
          </a:prstGeom>
        </p:spPr>
        <p:txBody>
          <a:bodyPr vert="horz" lIns="91440" tIns="45720" rIns="91440" bIns="45720" rtlCol="0" anchor="ctr"/>
          <a:lstStyle>
            <a:lvl1pPr algn="r">
              <a:defRPr sz="1600" b="1">
                <a:solidFill>
                  <a:schemeClr val="bg1"/>
                </a:solidFill>
                <a:latin typeface="Arial Nova Cond" panose="020B0506020202020204" pitchFamily="34" charset="0"/>
              </a:defRPr>
            </a:lvl1pPr>
          </a:lstStyle>
          <a:p>
            <a:fld id="{B9CCF627-3D04-48DA-9564-5864B7D60EF7}" type="slidenum">
              <a:rPr lang="en-US" smtClean="0"/>
              <a:pPr/>
              <a:t>‹#›</a:t>
            </a:fld>
            <a:endParaRPr lang="en-US" dirty="0"/>
          </a:p>
        </p:txBody>
      </p:sp>
      <p:pic>
        <p:nvPicPr>
          <p:cNvPr id="8" name="Picture 7">
            <a:extLst>
              <a:ext uri="{FF2B5EF4-FFF2-40B4-BE49-F238E27FC236}">
                <a16:creationId xmlns:a16="http://schemas.microsoft.com/office/drawing/2014/main" id="{1FF36BA0-06C7-458D-A30E-F4117E0FE2B7}"/>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9951695" y="6350494"/>
            <a:ext cx="695915" cy="42626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7CB8B790-7ABD-4A27-8567-FBA9E25B81B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3835" y="6333481"/>
            <a:ext cx="1304276" cy="365125"/>
          </a:xfrm>
          <a:prstGeom prst="rect">
            <a:avLst/>
          </a:prstGeom>
        </p:spPr>
      </p:pic>
      <p:cxnSp>
        <p:nvCxnSpPr>
          <p:cNvPr id="11" name="Straight Connector 10">
            <a:extLst>
              <a:ext uri="{FF2B5EF4-FFF2-40B4-BE49-F238E27FC236}">
                <a16:creationId xmlns:a16="http://schemas.microsoft.com/office/drawing/2014/main" id="{3DC4901B-4222-4B1C-8796-6078804FA365}"/>
              </a:ext>
            </a:extLst>
          </p:cNvPr>
          <p:cNvCxnSpPr/>
          <p:nvPr userDrawn="1"/>
        </p:nvCxnSpPr>
        <p:spPr>
          <a:xfrm>
            <a:off x="10810875" y="6364148"/>
            <a:ext cx="0" cy="357326"/>
          </a:xfrm>
          <a:prstGeom prst="line">
            <a:avLst/>
          </a:prstGeom>
          <a:ln w="25400">
            <a:solidFill>
              <a:srgbClr val="124A7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7B55CB-A6CC-43DC-912F-C68695AC4609}"/>
              </a:ext>
            </a:extLst>
          </p:cNvPr>
          <p:cNvCxnSpPr>
            <a:cxnSpLocks/>
          </p:cNvCxnSpPr>
          <p:nvPr userDrawn="1"/>
        </p:nvCxnSpPr>
        <p:spPr>
          <a:xfrm>
            <a:off x="0" y="6225091"/>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267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Nova Cond" panose="020B0506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liviniti.com/member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umr.com/" TargetMode="Externa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liviniti.com/members/firstchoice"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intlmailorder.com/"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liviniti.com/"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guardianlife.com/" TargetMode="External"/><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hyperlink" Target="http://www.eyemedvisioncare.com/" TargetMode="Externa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36.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62.jpe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svg"/></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7.sv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9.sv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71.svg"/></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sv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77.svg"/></Relationships>
</file>

<file path=ppt/slides/_rels/slide56.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7.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woodstock@a2benefits.com" TargetMode="Externa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cowoodstock.a2portal.com/" TargetMode="External"/><Relationship Id="rId2" Type="http://schemas.openxmlformats.org/officeDocument/2006/relationships/hyperlink" Target="mailto:Woodstock@a2benefits.com"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woodstock@a2benefits.com" TargetMode="Externa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19B64E-15BF-C77D-7DA2-FBA2C6552FE5}"/>
              </a:ext>
            </a:extLst>
          </p:cNvPr>
          <p:cNvSpPr>
            <a:spLocks noGrp="1"/>
          </p:cNvSpPr>
          <p:nvPr>
            <p:ph type="sldNum" sz="quarter" idx="12"/>
          </p:nvPr>
        </p:nvSpPr>
        <p:spPr/>
        <p:txBody>
          <a:bodyPr/>
          <a:lstStyle/>
          <a:p>
            <a:fld id="{B9CCF627-3D04-48DA-9564-5864B7D60EF7}" type="slidenum">
              <a:rPr lang="en-US" smtClean="0"/>
              <a:t>1</a:t>
            </a:fld>
            <a:endParaRPr lang="en-US" dirty="0"/>
          </a:p>
        </p:txBody>
      </p:sp>
      <p:grpSp>
        <p:nvGrpSpPr>
          <p:cNvPr id="15" name="Group 14">
            <a:extLst>
              <a:ext uri="{FF2B5EF4-FFF2-40B4-BE49-F238E27FC236}">
                <a16:creationId xmlns:a16="http://schemas.microsoft.com/office/drawing/2014/main" id="{C33C2FA8-88FF-FCCA-C754-6DD6F097F84E}"/>
              </a:ext>
            </a:extLst>
          </p:cNvPr>
          <p:cNvGrpSpPr/>
          <p:nvPr/>
        </p:nvGrpSpPr>
        <p:grpSpPr>
          <a:xfrm>
            <a:off x="0" y="-102336"/>
            <a:ext cx="12369522" cy="9277141"/>
            <a:chOff x="0" y="-102336"/>
            <a:chExt cx="12369522" cy="9277141"/>
          </a:xfrm>
        </p:grpSpPr>
        <p:pic>
          <p:nvPicPr>
            <p:cNvPr id="5" name="Picture 4" descr="A large crowd of people outside&#10;&#10;Description automatically generated">
              <a:extLst>
                <a:ext uri="{FF2B5EF4-FFF2-40B4-BE49-F238E27FC236}">
                  <a16:creationId xmlns:a16="http://schemas.microsoft.com/office/drawing/2014/main" id="{EC683EC2-96D0-2384-9400-A319C6632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336"/>
              <a:ext cx="12369521" cy="9277141"/>
            </a:xfrm>
            <a:prstGeom prst="rect">
              <a:avLst/>
            </a:prstGeom>
          </p:spPr>
        </p:pic>
        <p:grpSp>
          <p:nvGrpSpPr>
            <p:cNvPr id="14" name="Group 13">
              <a:extLst>
                <a:ext uri="{FF2B5EF4-FFF2-40B4-BE49-F238E27FC236}">
                  <a16:creationId xmlns:a16="http://schemas.microsoft.com/office/drawing/2014/main" id="{16616974-5ADE-6849-8597-CE8B344B6EFE}"/>
                </a:ext>
              </a:extLst>
            </p:cNvPr>
            <p:cNvGrpSpPr/>
            <p:nvPr/>
          </p:nvGrpSpPr>
          <p:grpSpPr>
            <a:xfrm>
              <a:off x="6213219" y="1516569"/>
              <a:ext cx="6156303" cy="3379624"/>
              <a:chOff x="6213219" y="1516569"/>
              <a:chExt cx="6156303" cy="3379624"/>
            </a:xfrm>
          </p:grpSpPr>
          <p:pic>
            <p:nvPicPr>
              <p:cNvPr id="1028" name="Picture 4" descr="City of Woodstock, Georgia">
                <a:extLst>
                  <a:ext uri="{FF2B5EF4-FFF2-40B4-BE49-F238E27FC236}">
                    <a16:creationId xmlns:a16="http://schemas.microsoft.com/office/drawing/2014/main" id="{DB2FAEA1-A13C-34B3-23DE-9C87059A6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845" y="1516569"/>
                <a:ext cx="4663366" cy="23316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2C39C87-E947-6AB4-09FE-3E1D39A9CB5E}"/>
                  </a:ext>
                </a:extLst>
              </p:cNvPr>
              <p:cNvSpPr/>
              <p:nvPr/>
            </p:nvSpPr>
            <p:spPr>
              <a:xfrm>
                <a:off x="6557211" y="3848252"/>
                <a:ext cx="5812310" cy="10479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9166738-8E68-68A5-1760-F08F387392B0}"/>
                  </a:ext>
                </a:extLst>
              </p:cNvPr>
              <p:cNvSpPr txBox="1"/>
              <p:nvPr/>
            </p:nvSpPr>
            <p:spPr>
              <a:xfrm>
                <a:off x="6213219" y="3879778"/>
                <a:ext cx="5356255" cy="984885"/>
              </a:xfrm>
              <a:prstGeom prst="rect">
                <a:avLst/>
              </a:prstGeom>
              <a:noFill/>
            </p:spPr>
            <p:txBody>
              <a:bodyPr wrap="square" rtlCol="0">
                <a:spAutoFit/>
              </a:bodyPr>
              <a:lstStyle/>
              <a:p>
                <a:pPr algn="ctr"/>
                <a:r>
                  <a:rPr lang="en-US" sz="4000" b="1" dirty="0">
                    <a:solidFill>
                      <a:srgbClr val="124A7B"/>
                    </a:solidFill>
                    <a:latin typeface="Arial Nova Cond" panose="020B0506020202020204" pitchFamily="34" charset="0"/>
                  </a:rPr>
                  <a:t>Benefits Overview</a:t>
                </a:r>
              </a:p>
              <a:p>
                <a:pPr algn="ctr"/>
                <a:r>
                  <a:rPr lang="en-US" dirty="0">
                    <a:solidFill>
                      <a:srgbClr val="124A7B"/>
                    </a:solidFill>
                    <a:latin typeface="Arial Nova Cond" panose="020B0506020202020204" pitchFamily="34" charset="0"/>
                  </a:rPr>
                  <a:t>Effective October 1, 2024</a:t>
                </a:r>
              </a:p>
            </p:txBody>
          </p:sp>
          <p:pic>
            <p:nvPicPr>
              <p:cNvPr id="11" name="Picture 10">
                <a:extLst>
                  <a:ext uri="{FF2B5EF4-FFF2-40B4-BE49-F238E27FC236}">
                    <a16:creationId xmlns:a16="http://schemas.microsoft.com/office/drawing/2014/main" id="{9EDF5072-1239-D76D-C8E6-7054991F62EE}"/>
                  </a:ext>
                </a:extLst>
              </p:cNvPr>
              <p:cNvPicPr>
                <a:picLocks noChangeAspect="1"/>
              </p:cNvPicPr>
              <p:nvPr/>
            </p:nvPicPr>
            <p:blipFill>
              <a:blip r:embed="rId4"/>
              <a:stretch>
                <a:fillRect/>
              </a:stretch>
            </p:blipFill>
            <p:spPr>
              <a:xfrm>
                <a:off x="11361211" y="3848250"/>
                <a:ext cx="1008311" cy="1047941"/>
              </a:xfrm>
              <a:prstGeom prst="rect">
                <a:avLst/>
              </a:prstGeom>
            </p:spPr>
          </p:pic>
          <p:pic>
            <p:nvPicPr>
              <p:cNvPr id="13" name="Picture 12">
                <a:extLst>
                  <a:ext uri="{FF2B5EF4-FFF2-40B4-BE49-F238E27FC236}">
                    <a16:creationId xmlns:a16="http://schemas.microsoft.com/office/drawing/2014/main" id="{024A3449-CFAD-B3C1-D41D-54E9E5D0C6CC}"/>
                  </a:ext>
                </a:extLst>
              </p:cNvPr>
              <p:cNvPicPr>
                <a:picLocks noChangeAspect="1"/>
              </p:cNvPicPr>
              <p:nvPr/>
            </p:nvPicPr>
            <p:blipFill>
              <a:blip r:embed="rId5"/>
              <a:stretch>
                <a:fillRect/>
              </a:stretch>
            </p:blipFill>
            <p:spPr>
              <a:xfrm>
                <a:off x="11225481" y="3848248"/>
                <a:ext cx="1144040" cy="1047941"/>
              </a:xfrm>
              <a:prstGeom prst="rect">
                <a:avLst/>
              </a:prstGeom>
            </p:spPr>
          </p:pic>
        </p:grpSp>
      </p:grpSp>
    </p:spTree>
    <p:extLst>
      <p:ext uri="{BB962C8B-B14F-4D97-AF65-F5344CB8AC3E}">
        <p14:creationId xmlns:p14="http://schemas.microsoft.com/office/powerpoint/2010/main" val="1660173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4BFF96-3346-C080-9CCC-E3294042DE5B}"/>
              </a:ext>
            </a:extLst>
          </p:cNvPr>
          <p:cNvSpPr>
            <a:spLocks noGrp="1"/>
          </p:cNvSpPr>
          <p:nvPr>
            <p:ph type="sldNum" sz="quarter" idx="12"/>
          </p:nvPr>
        </p:nvSpPr>
        <p:spPr/>
        <p:txBody>
          <a:bodyPr/>
          <a:lstStyle/>
          <a:p>
            <a:fld id="{B9CCF627-3D04-48DA-9564-5864B7D60EF7}" type="slidenum">
              <a:rPr lang="en-US" smtClean="0"/>
              <a:t>10</a:t>
            </a:fld>
            <a:endParaRPr lang="en-US" dirty="0"/>
          </a:p>
        </p:txBody>
      </p:sp>
      <p:grpSp>
        <p:nvGrpSpPr>
          <p:cNvPr id="2" name="Group 1">
            <a:extLst>
              <a:ext uri="{FF2B5EF4-FFF2-40B4-BE49-F238E27FC236}">
                <a16:creationId xmlns:a16="http://schemas.microsoft.com/office/drawing/2014/main" id="{4548E3B2-411F-7AF1-9464-C3C6EB6CDBE7}"/>
              </a:ext>
            </a:extLst>
          </p:cNvPr>
          <p:cNvGrpSpPr/>
          <p:nvPr/>
        </p:nvGrpSpPr>
        <p:grpSpPr>
          <a:xfrm>
            <a:off x="0" y="-102336"/>
            <a:ext cx="12369522" cy="9277141"/>
            <a:chOff x="0" y="-102336"/>
            <a:chExt cx="12369522" cy="9277141"/>
          </a:xfrm>
        </p:grpSpPr>
        <p:pic>
          <p:nvPicPr>
            <p:cNvPr id="3" name="Picture 2" descr="A large crowd of people outside&#10;&#10;Description automatically generated">
              <a:extLst>
                <a:ext uri="{FF2B5EF4-FFF2-40B4-BE49-F238E27FC236}">
                  <a16:creationId xmlns:a16="http://schemas.microsoft.com/office/drawing/2014/main" id="{C6C07427-D60E-565A-3908-D2C6AD757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336"/>
              <a:ext cx="12369521" cy="9277141"/>
            </a:xfrm>
            <a:prstGeom prst="rect">
              <a:avLst/>
            </a:prstGeom>
          </p:spPr>
        </p:pic>
        <p:grpSp>
          <p:nvGrpSpPr>
            <p:cNvPr id="5" name="Group 4">
              <a:extLst>
                <a:ext uri="{FF2B5EF4-FFF2-40B4-BE49-F238E27FC236}">
                  <a16:creationId xmlns:a16="http://schemas.microsoft.com/office/drawing/2014/main" id="{CBD1FA77-FD71-F50E-2172-8DE86CB956D5}"/>
                </a:ext>
              </a:extLst>
            </p:cNvPr>
            <p:cNvGrpSpPr/>
            <p:nvPr/>
          </p:nvGrpSpPr>
          <p:grpSpPr>
            <a:xfrm>
              <a:off x="6213219" y="1516569"/>
              <a:ext cx="6156303" cy="3379624"/>
              <a:chOff x="6213219" y="1516569"/>
              <a:chExt cx="6156303" cy="3379624"/>
            </a:xfrm>
          </p:grpSpPr>
          <p:pic>
            <p:nvPicPr>
              <p:cNvPr id="7" name="Picture 4" descr="City of Woodstock, Georgia">
                <a:extLst>
                  <a:ext uri="{FF2B5EF4-FFF2-40B4-BE49-F238E27FC236}">
                    <a16:creationId xmlns:a16="http://schemas.microsoft.com/office/drawing/2014/main" id="{095209C6-DF6C-325C-9AA1-BE3856B47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845" y="1516569"/>
                <a:ext cx="4663366" cy="233168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791FD68-DC18-011A-8686-4964E99CC0B1}"/>
                  </a:ext>
                </a:extLst>
              </p:cNvPr>
              <p:cNvSpPr/>
              <p:nvPr/>
            </p:nvSpPr>
            <p:spPr>
              <a:xfrm>
                <a:off x="6557211" y="3848252"/>
                <a:ext cx="5812310" cy="10479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0CCC842-C9E4-25BE-9789-7E1F20D14BBC}"/>
                  </a:ext>
                </a:extLst>
              </p:cNvPr>
              <p:cNvSpPr txBox="1"/>
              <p:nvPr/>
            </p:nvSpPr>
            <p:spPr>
              <a:xfrm>
                <a:off x="6213219" y="4008732"/>
                <a:ext cx="5356255" cy="707886"/>
              </a:xfrm>
              <a:prstGeom prst="rect">
                <a:avLst/>
              </a:prstGeom>
              <a:noFill/>
            </p:spPr>
            <p:txBody>
              <a:bodyPr wrap="square" rtlCol="0">
                <a:spAutoFit/>
              </a:bodyPr>
              <a:lstStyle/>
              <a:p>
                <a:pPr algn="ctr"/>
                <a:r>
                  <a:rPr lang="en-US" sz="4000" b="1" dirty="0">
                    <a:solidFill>
                      <a:srgbClr val="124A7B"/>
                    </a:solidFill>
                    <a:latin typeface="Arial Nova Cond" panose="020B0506020202020204" pitchFamily="34" charset="0"/>
                  </a:rPr>
                  <a:t>Medical &amp; Rx</a:t>
                </a:r>
                <a:endParaRPr lang="en-US" dirty="0">
                  <a:solidFill>
                    <a:srgbClr val="124A7B"/>
                  </a:solidFill>
                  <a:latin typeface="Arial Nova Cond" panose="020B0506020202020204" pitchFamily="34" charset="0"/>
                </a:endParaRPr>
              </a:p>
            </p:txBody>
          </p:sp>
          <p:pic>
            <p:nvPicPr>
              <p:cNvPr id="11" name="Picture 10">
                <a:extLst>
                  <a:ext uri="{FF2B5EF4-FFF2-40B4-BE49-F238E27FC236}">
                    <a16:creationId xmlns:a16="http://schemas.microsoft.com/office/drawing/2014/main" id="{F7574A28-6299-0B9C-FCE6-6C9A1EE9776E}"/>
                  </a:ext>
                </a:extLst>
              </p:cNvPr>
              <p:cNvPicPr>
                <a:picLocks noChangeAspect="1"/>
              </p:cNvPicPr>
              <p:nvPr/>
            </p:nvPicPr>
            <p:blipFill>
              <a:blip r:embed="rId4"/>
              <a:stretch>
                <a:fillRect/>
              </a:stretch>
            </p:blipFill>
            <p:spPr>
              <a:xfrm>
                <a:off x="11361211" y="3848250"/>
                <a:ext cx="1008311" cy="1047941"/>
              </a:xfrm>
              <a:prstGeom prst="rect">
                <a:avLst/>
              </a:prstGeom>
            </p:spPr>
          </p:pic>
          <p:pic>
            <p:nvPicPr>
              <p:cNvPr id="12" name="Picture 11">
                <a:extLst>
                  <a:ext uri="{FF2B5EF4-FFF2-40B4-BE49-F238E27FC236}">
                    <a16:creationId xmlns:a16="http://schemas.microsoft.com/office/drawing/2014/main" id="{3AF9BC5E-F118-3172-8707-630E7D07A8AD}"/>
                  </a:ext>
                </a:extLst>
              </p:cNvPr>
              <p:cNvPicPr>
                <a:picLocks noChangeAspect="1"/>
              </p:cNvPicPr>
              <p:nvPr/>
            </p:nvPicPr>
            <p:blipFill>
              <a:blip r:embed="rId5"/>
              <a:stretch>
                <a:fillRect/>
              </a:stretch>
            </p:blipFill>
            <p:spPr>
              <a:xfrm>
                <a:off x="11225481" y="3848248"/>
                <a:ext cx="1144040" cy="1047941"/>
              </a:xfrm>
              <a:prstGeom prst="rect">
                <a:avLst/>
              </a:prstGeom>
            </p:spPr>
          </p:pic>
        </p:grpSp>
      </p:grpSp>
    </p:spTree>
    <p:extLst>
      <p:ext uri="{BB962C8B-B14F-4D97-AF65-F5344CB8AC3E}">
        <p14:creationId xmlns:p14="http://schemas.microsoft.com/office/powerpoint/2010/main" val="4083624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219EE7AF-3C60-4C21-8BE2-4D91ED9502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022938" y="446608"/>
            <a:ext cx="1221227" cy="6606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a:xfrm>
            <a:off x="501316" y="114158"/>
            <a:ext cx="10515600" cy="1325563"/>
          </a:xfrm>
        </p:spPr>
        <p:txBody>
          <a:bodyPr/>
          <a:lstStyle/>
          <a:p>
            <a:r>
              <a:rPr lang="en-US" dirty="0">
                <a:solidFill>
                  <a:schemeClr val="bg1">
                    <a:lumMod val="65000"/>
                  </a:schemeClr>
                </a:solidFill>
              </a:rPr>
              <a:t>Medical Benefits</a:t>
            </a:r>
            <a:endParaRPr lang="en-US" dirty="0">
              <a:solidFill>
                <a:srgbClr val="00B0F0"/>
              </a:solidFill>
            </a:endParaRPr>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11</a:t>
            </a:fld>
            <a:endParaRPr lang="en-US" dirty="0"/>
          </a:p>
        </p:txBody>
      </p:sp>
      <p:graphicFrame>
        <p:nvGraphicFramePr>
          <p:cNvPr id="8" name="Table 13">
            <a:extLst>
              <a:ext uri="{FF2B5EF4-FFF2-40B4-BE49-F238E27FC236}">
                <a16:creationId xmlns:a16="http://schemas.microsoft.com/office/drawing/2014/main" id="{74D495F9-3523-4E16-88F2-400FDEE323D6}"/>
              </a:ext>
            </a:extLst>
          </p:cNvPr>
          <p:cNvGraphicFramePr>
            <a:graphicFrameLocks/>
          </p:cNvGraphicFramePr>
          <p:nvPr>
            <p:extLst>
              <p:ext uri="{D42A27DB-BD31-4B8C-83A1-F6EECF244321}">
                <p14:modId xmlns:p14="http://schemas.microsoft.com/office/powerpoint/2010/main" val="2868317959"/>
              </p:ext>
            </p:extLst>
          </p:nvPr>
        </p:nvGraphicFramePr>
        <p:xfrm>
          <a:off x="508334" y="1061224"/>
          <a:ext cx="11182350" cy="5071872"/>
        </p:xfrm>
        <a:graphic>
          <a:graphicData uri="http://schemas.openxmlformats.org/drawingml/2006/table">
            <a:tbl>
              <a:tblPr firstRow="1" bandRow="1">
                <a:tableStyleId>{5C22544A-7EE6-4342-B048-85BDC9FD1C3A}</a:tableStyleId>
              </a:tblPr>
              <a:tblGrid>
                <a:gridCol w="2600325">
                  <a:extLst>
                    <a:ext uri="{9D8B030D-6E8A-4147-A177-3AD203B41FA5}">
                      <a16:colId xmlns:a16="http://schemas.microsoft.com/office/drawing/2014/main" val="3144870291"/>
                    </a:ext>
                  </a:extLst>
                </a:gridCol>
                <a:gridCol w="2860675">
                  <a:extLst>
                    <a:ext uri="{9D8B030D-6E8A-4147-A177-3AD203B41FA5}">
                      <a16:colId xmlns:a16="http://schemas.microsoft.com/office/drawing/2014/main" val="2500959198"/>
                    </a:ext>
                  </a:extLst>
                </a:gridCol>
                <a:gridCol w="2860675">
                  <a:extLst>
                    <a:ext uri="{9D8B030D-6E8A-4147-A177-3AD203B41FA5}">
                      <a16:colId xmlns:a16="http://schemas.microsoft.com/office/drawing/2014/main" val="460395246"/>
                    </a:ext>
                  </a:extLst>
                </a:gridCol>
                <a:gridCol w="2860675">
                  <a:extLst>
                    <a:ext uri="{9D8B030D-6E8A-4147-A177-3AD203B41FA5}">
                      <a16:colId xmlns:a16="http://schemas.microsoft.com/office/drawing/2014/main" val="992808550"/>
                    </a:ext>
                  </a:extLst>
                </a:gridCol>
              </a:tblGrid>
              <a:tr h="3633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Nova Cond" panose="020B0506020202020204" pitchFamily="34" charset="0"/>
                        </a:rPr>
                        <a:t>In-Network</a:t>
                      </a:r>
                    </a:p>
                  </a:txBody>
                  <a:tcPr anchor="ctr">
                    <a:lnR w="38100" cap="flat" cmpd="sng" algn="ctr">
                      <a:solidFill>
                        <a:schemeClr val="bg1"/>
                      </a:solidFill>
                      <a:prstDash val="solid"/>
                      <a:round/>
                      <a:headEnd type="none" w="med" len="med"/>
                      <a:tailEnd type="none" w="med" len="med"/>
                    </a:lnR>
                    <a:solidFill>
                      <a:srgbClr val="124A7B"/>
                    </a:solidFill>
                  </a:tcPr>
                </a:tc>
                <a:tc>
                  <a:txBody>
                    <a:bodyPr/>
                    <a:lstStyle/>
                    <a:p>
                      <a:pPr algn="ctr"/>
                      <a:r>
                        <a:rPr lang="en-US" sz="1800" dirty="0">
                          <a:latin typeface="Arial Nova Cond" panose="020B0506020202020204" pitchFamily="34" charset="0"/>
                        </a:rPr>
                        <a:t>Basic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tc>
                  <a:txBody>
                    <a:bodyPr/>
                    <a:lstStyle/>
                    <a:p>
                      <a:pPr algn="ctr"/>
                      <a:r>
                        <a:rPr lang="en-US" sz="1800" dirty="0">
                          <a:latin typeface="Arial Nova Cond" panose="020B0506020202020204" pitchFamily="34" charset="0"/>
                        </a:rPr>
                        <a:t>Premium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tc>
                  <a:txBody>
                    <a:bodyPr/>
                    <a:lstStyle/>
                    <a:p>
                      <a:pPr algn="ctr"/>
                      <a:r>
                        <a:rPr lang="en-US" sz="1800" dirty="0">
                          <a:latin typeface="Arial Nova Cond" panose="020B0506020202020204" pitchFamily="34" charset="0"/>
                        </a:rPr>
                        <a:t>HDHP </a:t>
                      </a: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124A7B"/>
                    </a:solidFill>
                  </a:tcPr>
                </a:tc>
                <a:extLst>
                  <a:ext uri="{0D108BD9-81ED-4DB2-BD59-A6C34878D82A}">
                    <a16:rowId xmlns:a16="http://schemas.microsoft.com/office/drawing/2014/main" val="4039831665"/>
                  </a:ext>
                </a:extLst>
              </a:tr>
              <a:tr h="0">
                <a:tc>
                  <a:txBody>
                    <a:bodyPr/>
                    <a:lstStyle/>
                    <a:p>
                      <a:r>
                        <a:rPr lang="en-US" sz="1600" b="1" dirty="0">
                          <a:latin typeface="Arial Nova Cond" panose="020B0506020202020204" pitchFamily="34" charset="0"/>
                        </a:rPr>
                        <a:t>Calendar Year Deductible</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Nova Cond" panose="020B0506020202020204" pitchFamily="34" charset="0"/>
                          <a:ea typeface="ＭＳ Ｐゴシック" pitchFamily="1" charset="-128"/>
                        </a:rPr>
                        <a:t>Employee / Employee + Spouse or Child / Family</a:t>
                      </a:r>
                    </a:p>
                  </a:txBody>
                  <a:tcPr anchor="ct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latinLnBrk="0" hangingPunct="1"/>
                      <a:endParaRPr lang="en-US" sz="1600" kern="1200" dirty="0">
                        <a:solidFill>
                          <a:schemeClr val="tx1"/>
                        </a:solidFill>
                        <a:latin typeface="Arial Nova Cond" panose="020B0506020202020204" pitchFamily="34" charset="0"/>
                        <a:ea typeface="+mn-ea"/>
                        <a:cs typeface="+mn-cs"/>
                      </a:endParaRPr>
                    </a:p>
                    <a:p>
                      <a:pPr marL="0" algn="ctr" defTabSz="914400" rtl="0" eaLnBrk="1" latinLnBrk="0" hangingPunct="1"/>
                      <a:r>
                        <a:rPr lang="en-US" sz="1600" kern="1200" dirty="0">
                          <a:solidFill>
                            <a:schemeClr val="tx1"/>
                          </a:solidFill>
                          <a:latin typeface="Arial Nova Cond" panose="020B0506020202020204" pitchFamily="34" charset="0"/>
                          <a:ea typeface="+mn-ea"/>
                          <a:cs typeface="+mn-cs"/>
                        </a:rPr>
                        <a:t>$2,000 / $4,000 / $6,000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pPr marL="0" algn="ctr" defTabSz="914400" rtl="0" eaLnBrk="1" latinLnBrk="0" hangingPunct="1"/>
                      <a:endParaRPr lang="en-US" sz="1600" kern="1200" dirty="0">
                        <a:solidFill>
                          <a:schemeClr val="tx1"/>
                        </a:solidFill>
                        <a:latin typeface="Arial Nova Cond" panose="020B0506020202020204" pitchFamily="34" charset="0"/>
                        <a:ea typeface="+mn-ea"/>
                        <a:cs typeface="+mn-cs"/>
                      </a:endParaRPr>
                    </a:p>
                    <a:p>
                      <a:pPr marL="0" algn="ctr" defTabSz="914400" rtl="0" eaLnBrk="1" latinLnBrk="0" hangingPunct="1"/>
                      <a:r>
                        <a:rPr lang="en-US" sz="1600" kern="1200" dirty="0">
                          <a:solidFill>
                            <a:schemeClr val="tx1"/>
                          </a:solidFill>
                          <a:latin typeface="Arial Nova Cond" panose="020B0506020202020204" pitchFamily="34" charset="0"/>
                          <a:ea typeface="+mn-ea"/>
                          <a:cs typeface="+mn-cs"/>
                        </a:rPr>
                        <a:t>$1,000 / $2,000 / $3,000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pPr marL="0" algn="ctr" defTabSz="914400" rtl="0" eaLnBrk="1" latinLnBrk="0" hangingPunct="1"/>
                      <a:endParaRPr lang="en-US" sz="1600" kern="1200" dirty="0">
                        <a:solidFill>
                          <a:schemeClr val="tx1"/>
                        </a:solidFill>
                        <a:latin typeface="Arial Nova Cond" panose="020B0506020202020204" pitchFamily="34" charset="0"/>
                        <a:ea typeface="+mn-ea"/>
                        <a:cs typeface="+mn-cs"/>
                      </a:endParaRPr>
                    </a:p>
                    <a:p>
                      <a:pPr marL="0" algn="ctr" defTabSz="914400" rtl="0" eaLnBrk="1" latinLnBrk="0" hangingPunct="1"/>
                      <a:r>
                        <a:rPr lang="en-US" sz="1600" b="1" kern="1200" dirty="0">
                          <a:solidFill>
                            <a:schemeClr val="tx1"/>
                          </a:solidFill>
                          <a:latin typeface="Arial Nova Cond" panose="020B0506020202020204" pitchFamily="34" charset="0"/>
                          <a:ea typeface="+mn-ea"/>
                          <a:cs typeface="+mn-cs"/>
                        </a:rPr>
                        <a:t>$1,600 / $3,200 / $3,200</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2203247897"/>
                  </a:ext>
                </a:extLst>
              </a:tr>
              <a:tr h="307484">
                <a:tc>
                  <a:txBody>
                    <a:bodyPr/>
                    <a:lstStyle/>
                    <a:p>
                      <a:r>
                        <a:rPr lang="en-US" sz="1600" b="1" dirty="0">
                          <a:latin typeface="Arial Nova Cond" panose="020B0506020202020204" pitchFamily="34" charset="0"/>
                        </a:rPr>
                        <a:t>Coinsurance</a:t>
                      </a:r>
                      <a:endParaRPr kumimoji="0" lang="en-US" sz="1600" b="0" i="0" u="none" strike="noStrike" cap="none" normalizeH="0" baseline="0" dirty="0">
                        <a:ln>
                          <a:noFill/>
                        </a:ln>
                        <a:solidFill>
                          <a:schemeClr val="tx1"/>
                        </a:solidFill>
                        <a:effectLst/>
                        <a:latin typeface="Arial Nova Cond" panose="020B0506020202020204" pitchFamily="34" charset="0"/>
                        <a:ea typeface="ＭＳ Ｐゴシック" pitchFamily="1" charset="-128"/>
                      </a:endParaRPr>
                    </a:p>
                  </a:txBody>
                  <a:tcPr anchor="ct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US" sz="1600" dirty="0">
                          <a:solidFill>
                            <a:schemeClr val="tx1"/>
                          </a:solidFill>
                          <a:latin typeface="Arial Nova Cond" panose="020B0506020202020204" pitchFamily="34" charset="0"/>
                        </a:rPr>
                        <a:t>80% / 20%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US" sz="1600" dirty="0">
                          <a:solidFill>
                            <a:schemeClr val="tx1"/>
                          </a:solidFill>
                          <a:latin typeface="Arial Nova Cond" panose="020B0506020202020204" pitchFamily="34" charset="0"/>
                        </a:rPr>
                        <a:t>90% / 10%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US" sz="1600" dirty="0">
                          <a:solidFill>
                            <a:schemeClr val="tx1"/>
                          </a:solidFill>
                          <a:latin typeface="Arial Nova Cond" panose="020B0506020202020204" pitchFamily="34" charset="0"/>
                        </a:rPr>
                        <a:t>90% / 10%</a:t>
                      </a:r>
                    </a:p>
                  </a:txBody>
                  <a:tcPr anchor="ctr">
                    <a:lnL w="38100"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649078357"/>
                  </a:ext>
                </a:extLst>
              </a:tr>
              <a:tr h="422671">
                <a:tc>
                  <a:txBody>
                    <a:bodyPr/>
                    <a:lstStyle/>
                    <a:p>
                      <a:r>
                        <a:rPr lang="en-US" sz="1600" b="1" dirty="0">
                          <a:latin typeface="Arial Nova Cond" panose="020B0506020202020204" pitchFamily="34" charset="0"/>
                        </a:rPr>
                        <a:t>Out-of-Pocket Max </a:t>
                      </a:r>
                      <a:r>
                        <a:rPr lang="en-US" sz="1400" b="1" dirty="0">
                          <a:latin typeface="Arial Nova Cond" panose="020B0506020202020204" pitchFamily="34" charset="0"/>
                        </a:rPr>
                        <a:t>(OOPM)</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Nova Cond" panose="020B0506020202020204" pitchFamily="34" charset="0"/>
                          <a:ea typeface="ＭＳ Ｐゴシック" pitchFamily="1" charset="-128"/>
                        </a:rPr>
                        <a:t>Employee / Employee + Spouse or Child / Family </a:t>
                      </a:r>
                    </a:p>
                  </a:txBody>
                  <a:tcPr anchor="ct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latinLnBrk="0" hangingPunct="1"/>
                      <a:endParaRPr lang="en-US" sz="1600" kern="1200" dirty="0">
                        <a:solidFill>
                          <a:schemeClr val="tx1"/>
                        </a:solidFill>
                        <a:latin typeface="Arial Nova Cond" panose="020B0506020202020204" pitchFamily="34" charset="0"/>
                        <a:ea typeface="+mn-ea"/>
                        <a:cs typeface="+mn-cs"/>
                      </a:endParaRPr>
                    </a:p>
                    <a:p>
                      <a:pPr marL="0" algn="ctr" defTabSz="914400" rtl="0" eaLnBrk="1" latinLnBrk="0" hangingPunct="1"/>
                      <a:r>
                        <a:rPr lang="en-US" sz="1600" kern="1200" dirty="0">
                          <a:solidFill>
                            <a:schemeClr val="tx1"/>
                          </a:solidFill>
                          <a:latin typeface="Arial Nova Cond" panose="020B0506020202020204" pitchFamily="34" charset="0"/>
                          <a:ea typeface="+mn-ea"/>
                          <a:cs typeface="+mn-cs"/>
                        </a:rPr>
                        <a:t>$3,000 / $6,000 / $9,000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latinLnBrk="0" hangingPunct="1"/>
                      <a:endParaRPr lang="en-US" sz="1600" kern="1200" dirty="0">
                        <a:solidFill>
                          <a:schemeClr val="tx1"/>
                        </a:solidFill>
                        <a:latin typeface="Arial Nova Cond" panose="020B0506020202020204" pitchFamily="34" charset="0"/>
                        <a:ea typeface="+mn-ea"/>
                        <a:cs typeface="+mn-cs"/>
                      </a:endParaRPr>
                    </a:p>
                    <a:p>
                      <a:pPr marL="0" algn="ctr" defTabSz="914400" rtl="0" eaLnBrk="1" latinLnBrk="0" hangingPunct="1"/>
                      <a:r>
                        <a:rPr lang="en-US" sz="1600" kern="1200" dirty="0">
                          <a:solidFill>
                            <a:schemeClr val="tx1"/>
                          </a:solidFill>
                          <a:latin typeface="Arial Nova Cond" panose="020B0506020202020204" pitchFamily="34" charset="0"/>
                          <a:ea typeface="+mn-ea"/>
                          <a:cs typeface="+mn-cs"/>
                        </a:rPr>
                        <a:t>$1,500 / $3,000 / $4,500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latin typeface="Arial Nova Cond" panose="020B0506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Nova Cond" panose="020B0506020202020204" pitchFamily="34" charset="0"/>
                          <a:ea typeface="+mn-ea"/>
                          <a:cs typeface="+mn-cs"/>
                        </a:rPr>
                        <a:t>$2,250 / $4,500 / $4,500 </a:t>
                      </a:r>
                    </a:p>
                  </a:txBody>
                  <a:tcPr anchor="ctr">
                    <a:lnL w="38100" cap="flat" cmpd="sng" algn="ctr">
                      <a:solidFill>
                        <a:schemeClr val="bg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959335017"/>
                  </a:ext>
                </a:extLst>
              </a:tr>
              <a:tr h="1201983">
                <a:tc>
                  <a:txBody>
                    <a:bodyPr/>
                    <a:lstStyle/>
                    <a:p>
                      <a:r>
                        <a:rPr lang="en-US" sz="1600" b="1" dirty="0">
                          <a:latin typeface="Arial Nova Cond" panose="020B0506020202020204" pitchFamily="34" charset="0"/>
                        </a:rPr>
                        <a:t>Office Visits</a:t>
                      </a:r>
                    </a:p>
                    <a:p>
                      <a:pPr algn="r"/>
                      <a:r>
                        <a:rPr lang="en-US" sz="1600" b="1" dirty="0">
                          <a:latin typeface="Arial Nova Cond" panose="020B0506020202020204" pitchFamily="34" charset="0"/>
                        </a:rPr>
                        <a:t>Preventative</a:t>
                      </a:r>
                    </a:p>
                    <a:p>
                      <a:pPr algn="r"/>
                      <a:r>
                        <a:rPr lang="en-US" sz="1600" b="1" dirty="0">
                          <a:latin typeface="Arial Nova Cond" panose="020B0506020202020204" pitchFamily="34" charset="0"/>
                        </a:rPr>
                        <a:t>Primary</a:t>
                      </a:r>
                    </a:p>
                    <a:p>
                      <a:pPr algn="r"/>
                      <a:r>
                        <a:rPr lang="en-US" sz="1600" b="1" dirty="0">
                          <a:latin typeface="Arial Nova Cond" panose="020B0506020202020204" pitchFamily="34" charset="0"/>
                        </a:rPr>
                        <a:t>Specialist</a:t>
                      </a:r>
                    </a:p>
                    <a:p>
                      <a:pPr algn="r"/>
                      <a:r>
                        <a:rPr lang="en-US" sz="1600" b="1" dirty="0">
                          <a:latin typeface="Arial Nova Cond" panose="020B0506020202020204" pitchFamily="34" charset="0"/>
                        </a:rPr>
                        <a:t>Urgent Care</a:t>
                      </a:r>
                    </a:p>
                  </a:txBody>
                  <a:tcPr anchor="ct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algn="ctr" defTabSz="914400" rtl="0" eaLnBrk="1" latinLnBrk="0" hangingPunct="1"/>
                      <a:endParaRPr lang="en-US" sz="1600" kern="1200" dirty="0">
                        <a:solidFill>
                          <a:schemeClr val="tx1"/>
                        </a:solidFill>
                        <a:latin typeface="Arial Nova Cond" panose="020B0506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Nova Cond" panose="020B0506020202020204" pitchFamily="34" charset="0"/>
                          <a:ea typeface="+mn-ea"/>
                          <a:cs typeface="+mn-cs"/>
                        </a:rPr>
                        <a:t>Covered at 100%</a:t>
                      </a:r>
                    </a:p>
                    <a:p>
                      <a:pPr marL="0" algn="ctr" defTabSz="914400" rtl="0" eaLnBrk="1" latinLnBrk="0" hangingPunct="1"/>
                      <a:r>
                        <a:rPr lang="en-US" sz="1600" kern="1200" dirty="0">
                          <a:solidFill>
                            <a:schemeClr val="tx1"/>
                          </a:solidFill>
                          <a:latin typeface="Arial Nova Cond" panose="020B0506020202020204" pitchFamily="34" charset="0"/>
                          <a:ea typeface="+mn-ea"/>
                          <a:cs typeface="+mn-cs"/>
                        </a:rPr>
                        <a:t>$25 Copay</a:t>
                      </a:r>
                    </a:p>
                    <a:p>
                      <a:pPr marL="0" algn="ctr" defTabSz="914400" rtl="0" eaLnBrk="1" latinLnBrk="0" hangingPunct="1"/>
                      <a:r>
                        <a:rPr lang="en-US" sz="1600" kern="1200" dirty="0">
                          <a:solidFill>
                            <a:schemeClr val="tx1"/>
                          </a:solidFill>
                          <a:latin typeface="Arial Nova Cond" panose="020B0506020202020204" pitchFamily="34" charset="0"/>
                          <a:ea typeface="+mn-ea"/>
                          <a:cs typeface="+mn-cs"/>
                        </a:rPr>
                        <a:t>$35 Copay </a:t>
                      </a:r>
                    </a:p>
                    <a:p>
                      <a:pPr marL="0" algn="ctr" defTabSz="914400" rtl="0" eaLnBrk="1" latinLnBrk="0" hangingPunct="1"/>
                      <a:r>
                        <a:rPr lang="en-US" sz="1600" kern="1200" dirty="0">
                          <a:solidFill>
                            <a:schemeClr val="tx1"/>
                          </a:solidFill>
                          <a:latin typeface="Arial Nova Cond" panose="020B0506020202020204" pitchFamily="34" charset="0"/>
                          <a:ea typeface="+mn-ea"/>
                          <a:cs typeface="+mn-cs"/>
                        </a:rPr>
                        <a:t>$35 Copay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algn="ctr" defTabSz="914400" rtl="0" eaLnBrk="1" latinLnBrk="0" hangingPunct="1"/>
                      <a:endParaRPr lang="en-US" sz="1600" kern="1200" dirty="0">
                        <a:solidFill>
                          <a:schemeClr val="tx1"/>
                        </a:solidFill>
                        <a:latin typeface="Arial Nova Cond" panose="020B0506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Nova Cond" panose="020B0506020202020204" pitchFamily="34" charset="0"/>
                          <a:ea typeface="+mn-ea"/>
                          <a:cs typeface="+mn-cs"/>
                        </a:rPr>
                        <a:t>Covered at 100%</a:t>
                      </a:r>
                    </a:p>
                    <a:p>
                      <a:pPr marL="0" algn="ctr" defTabSz="914400" rtl="0" eaLnBrk="1" latinLnBrk="0" hangingPunct="1"/>
                      <a:r>
                        <a:rPr lang="en-US" sz="1600" kern="1200" dirty="0">
                          <a:solidFill>
                            <a:schemeClr val="tx1"/>
                          </a:solidFill>
                          <a:latin typeface="Arial Nova Cond" panose="020B0506020202020204" pitchFamily="34" charset="0"/>
                          <a:ea typeface="+mn-ea"/>
                          <a:cs typeface="+mn-cs"/>
                        </a:rPr>
                        <a:t>$25 Copay</a:t>
                      </a:r>
                    </a:p>
                    <a:p>
                      <a:pPr marL="0" algn="ctr" defTabSz="914400" rtl="0" eaLnBrk="1" latinLnBrk="0" hangingPunct="1"/>
                      <a:r>
                        <a:rPr lang="en-US" sz="1600" kern="1200" dirty="0">
                          <a:solidFill>
                            <a:schemeClr val="tx1"/>
                          </a:solidFill>
                          <a:latin typeface="Arial Nova Cond" panose="020B0506020202020204" pitchFamily="34" charset="0"/>
                          <a:ea typeface="+mn-ea"/>
                          <a:cs typeface="+mn-cs"/>
                        </a:rPr>
                        <a:t>$35 Copay </a:t>
                      </a:r>
                    </a:p>
                    <a:p>
                      <a:pPr marL="0" algn="ctr" defTabSz="914400" rtl="0" eaLnBrk="1" latinLnBrk="0" hangingPunct="1"/>
                      <a:r>
                        <a:rPr lang="en-US" sz="1600" kern="1200" dirty="0">
                          <a:solidFill>
                            <a:schemeClr val="tx1"/>
                          </a:solidFill>
                          <a:latin typeface="Arial Nova Cond" panose="020B0506020202020204" pitchFamily="34" charset="0"/>
                          <a:ea typeface="+mn-ea"/>
                          <a:cs typeface="+mn-cs"/>
                        </a:rPr>
                        <a:t>$35 Copay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latin typeface="Arial Nova Cond" panose="020B0506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Nova Cond" panose="020B0506020202020204" pitchFamily="34" charset="0"/>
                          <a:ea typeface="+mn-ea"/>
                          <a:cs typeface="+mn-cs"/>
                        </a:rPr>
                        <a:t>Covered at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Nova Cond" panose="020B0506020202020204" pitchFamily="34" charset="0"/>
                          <a:ea typeface="+mn-ea"/>
                          <a:cs typeface="+mn-cs"/>
                        </a:rPr>
                        <a:t>Deductible + 10%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Nova Cond" panose="020B0506020202020204" pitchFamily="34" charset="0"/>
                          <a:ea typeface="+mn-ea"/>
                          <a:cs typeface="+mn-cs"/>
                        </a:rPr>
                        <a:t>Deductible + 10%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Nova Cond" panose="020B0506020202020204" pitchFamily="34" charset="0"/>
                          <a:ea typeface="+mn-ea"/>
                          <a:cs typeface="+mn-cs"/>
                        </a:rPr>
                        <a:t>Deductible + 10%</a:t>
                      </a:r>
                    </a:p>
                  </a:txBody>
                  <a:tcPr anchor="ctr">
                    <a:lnL w="38100"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602982515"/>
                  </a:ext>
                </a:extLst>
              </a:tr>
              <a:tr h="3074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Arial Nova Cond" panose="020B0506020202020204" pitchFamily="34" charset="0"/>
                        </a:rPr>
                        <a:t>Emergency Room </a:t>
                      </a:r>
                    </a:p>
                  </a:txBody>
                  <a:tcPr anchor="ct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Nova Cond" panose="020B0506020202020204" pitchFamily="34" charset="0"/>
                          <a:ea typeface="+mn-ea"/>
                          <a:cs typeface="+mn-cs"/>
                        </a:rPr>
                        <a:t>$250 Copay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Nova Cond" panose="020B0506020202020204" pitchFamily="34" charset="0"/>
                          <a:ea typeface="+mn-ea"/>
                          <a:cs typeface="+mn-cs"/>
                        </a:rPr>
                        <a:t>$250 Copay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Nova Cond" panose="020B0506020202020204" pitchFamily="34" charset="0"/>
                          <a:ea typeface="+mn-ea"/>
                          <a:cs typeface="+mn-cs"/>
                        </a:rPr>
                        <a:t>Deductible + 10%</a:t>
                      </a:r>
                      <a:endParaRPr kumimoji="0" lang="en-US" sz="16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endParaRPr>
                    </a:p>
                  </a:txBody>
                  <a:tcPr anchor="ctr">
                    <a:lnL w="38100" cap="flat" cmpd="sng" algn="ctr">
                      <a:solidFill>
                        <a:schemeClr val="bg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648006228"/>
                  </a:ext>
                </a:extLst>
              </a:tr>
              <a:tr h="475203">
                <a:tc>
                  <a:txBody>
                    <a:bodyPr/>
                    <a:lstStyle/>
                    <a:p>
                      <a:r>
                        <a:rPr lang="en-US" sz="1600" b="1" dirty="0">
                          <a:latin typeface="Arial Nova Cond" panose="020B0506020202020204" pitchFamily="34" charset="0"/>
                        </a:rPr>
                        <a:t>Inpatient &amp; Outpatient</a:t>
                      </a:r>
                    </a:p>
                  </a:txBody>
                  <a:tcPr anchor="ct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Arial Nova Cond" panose="020B0506020202020204" pitchFamily="34" charset="0"/>
                        </a:rPr>
                        <a:t>$250 Copay per Admission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Arial Nova Cond" panose="020B0506020202020204" pitchFamily="34" charset="0"/>
                        </a:rPr>
                        <a:t>then Deductible + 20%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Arial Nova Cond" panose="020B0506020202020204" pitchFamily="34" charset="0"/>
                        </a:rPr>
                        <a:t>$250 Copay per Admission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Arial Nova Cond" panose="020B0506020202020204" pitchFamily="34" charset="0"/>
                        </a:rPr>
                        <a:t>then Deductible + 10%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rPr>
                        <a:t>Deductible + 10%</a:t>
                      </a:r>
                    </a:p>
                  </a:txBody>
                  <a:tcPr anchor="ctr">
                    <a:lnL w="38100"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782215107"/>
                  </a:ext>
                </a:extLst>
              </a:tr>
              <a:tr h="307484">
                <a:tc>
                  <a:txBody>
                    <a:bodyPr/>
                    <a:lstStyle/>
                    <a:p>
                      <a:r>
                        <a:rPr lang="en-US" sz="1600" b="1" dirty="0">
                          <a:latin typeface="Arial Nova Cond" panose="020B0506020202020204" pitchFamily="34" charset="0"/>
                        </a:rPr>
                        <a:t>Employer HSA Contribution</a:t>
                      </a:r>
                    </a:p>
                  </a:txBody>
                  <a:tcPr anchor="ct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sz="1600" dirty="0">
                          <a:solidFill>
                            <a:schemeClr val="tx1"/>
                          </a:solidFill>
                          <a:latin typeface="Arial Nova Cond" panose="020B0506020202020204" pitchFamily="34" charset="0"/>
                        </a:rPr>
                        <a:t>None</a:t>
                      </a:r>
                    </a:p>
                  </a:txBody>
                  <a:tcPr anchor="ctr">
                    <a:lnL w="38100"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a:r>
                        <a:rPr lang="en-US" sz="1600" dirty="0">
                          <a:solidFill>
                            <a:schemeClr val="tx1"/>
                          </a:solidFill>
                          <a:latin typeface="Arial Nova Cond" panose="020B0506020202020204" pitchFamily="34" charset="0"/>
                        </a:rPr>
                        <a:t>None </a:t>
                      </a:r>
                    </a:p>
                  </a:txBody>
                  <a:tcPr anchor="ctr">
                    <a:solidFill>
                      <a:schemeClr val="bg1">
                        <a:lumMod val="85000"/>
                      </a:schemeClr>
                    </a:solidFill>
                  </a:tcPr>
                </a:tc>
                <a:tc>
                  <a:txBody>
                    <a:bodyPr/>
                    <a:lstStyle/>
                    <a:p>
                      <a:pPr algn="ctr"/>
                      <a:r>
                        <a:rPr lang="en-US" sz="1600" dirty="0">
                          <a:solidFill>
                            <a:schemeClr val="tx1"/>
                          </a:solidFill>
                          <a:latin typeface="Arial Nova Cond" panose="020B0506020202020204" pitchFamily="34" charset="0"/>
                        </a:rPr>
                        <a:t>Individual $750 / Family $1,500</a:t>
                      </a:r>
                    </a:p>
                  </a:txBody>
                  <a:tcPr anchor="ctr">
                    <a:solidFill>
                      <a:schemeClr val="bg1">
                        <a:lumMod val="85000"/>
                      </a:schemeClr>
                    </a:solidFill>
                  </a:tcPr>
                </a:tc>
                <a:extLst>
                  <a:ext uri="{0D108BD9-81ED-4DB2-BD59-A6C34878D82A}">
                    <a16:rowId xmlns:a16="http://schemas.microsoft.com/office/drawing/2014/main" val="98241331"/>
                  </a:ext>
                </a:extLst>
              </a:tr>
              <a:tr h="307484">
                <a:tc>
                  <a:txBody>
                    <a:bodyPr/>
                    <a:lstStyle/>
                    <a:p>
                      <a:r>
                        <a:rPr lang="en-US" sz="1600" b="1" dirty="0">
                          <a:latin typeface="Arial Nova Cond" panose="020B0506020202020204" pitchFamily="34" charset="0"/>
                        </a:rPr>
                        <a:t>Network</a:t>
                      </a:r>
                    </a:p>
                  </a:txBody>
                  <a:tcPr anchor="ctr">
                    <a:lnR w="38100" cap="flat" cmpd="sng" algn="ctr">
                      <a:solidFill>
                        <a:schemeClr val="bg1"/>
                      </a:solidFill>
                      <a:prstDash val="solid"/>
                      <a:round/>
                      <a:headEnd type="none" w="med" len="med"/>
                      <a:tailEnd type="none" w="med" len="med"/>
                    </a:lnR>
                    <a:solidFill>
                      <a:schemeClr val="bg1">
                        <a:lumMod val="95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Arial Nova Cond" panose="020B0506020202020204" pitchFamily="34" charset="0"/>
                        </a:rPr>
                        <a:t>UnitedHealthcare Choice Plus Network</a:t>
                      </a:r>
                    </a:p>
                  </a:txBody>
                  <a:tcPr anchor="ctr">
                    <a:lnL w="38100" cap="flat" cmpd="sng" algn="ctr">
                      <a:solidFill>
                        <a:schemeClr val="bg1"/>
                      </a:solidFill>
                      <a:prstDash val="solid"/>
                      <a:round/>
                      <a:headEnd type="none" w="med" len="med"/>
                      <a:tailEnd type="none" w="med" len="med"/>
                    </a:lnL>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Arial Nova Cond" panose="020B0506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latin typeface="Arial Nova Cond" panose="020B0506020202020204" pitchFamily="34" charset="0"/>
                        <a:ea typeface="+mn-ea"/>
                        <a:cs typeface="+mn-cs"/>
                      </a:endParaRPr>
                    </a:p>
                  </a:txBody>
                  <a:tcPr>
                    <a:lnL w="38100"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696560347"/>
                  </a:ext>
                </a:extLst>
              </a:tr>
            </a:tbl>
          </a:graphicData>
        </a:graphic>
      </p:graphicFrame>
      <p:sp>
        <p:nvSpPr>
          <p:cNvPr id="11" name="TextBox 10">
            <a:extLst>
              <a:ext uri="{FF2B5EF4-FFF2-40B4-BE49-F238E27FC236}">
                <a16:creationId xmlns:a16="http://schemas.microsoft.com/office/drawing/2014/main" id="{FB803739-C8FF-01A1-AC60-2B4CA7BC9EE6}"/>
              </a:ext>
            </a:extLst>
          </p:cNvPr>
          <p:cNvSpPr txBox="1"/>
          <p:nvPr/>
        </p:nvSpPr>
        <p:spPr>
          <a:xfrm>
            <a:off x="1744579" y="6365062"/>
            <a:ext cx="8245032" cy="338554"/>
          </a:xfrm>
          <a:prstGeom prst="rect">
            <a:avLst/>
          </a:prstGeom>
          <a:noFill/>
        </p:spPr>
        <p:txBody>
          <a:bodyPr wrap="square">
            <a:spAutoFit/>
          </a:bodyPr>
          <a:lstStyle/>
          <a:p>
            <a:pPr algn="ctr"/>
            <a:r>
              <a:rPr lang="en-US" sz="1600" b="1" kern="1200" dirty="0">
                <a:solidFill>
                  <a:srgbClr val="00B0F0"/>
                </a:solidFill>
                <a:latin typeface="Arial Nova Cond" panose="020B0506020202020204" pitchFamily="34" charset="0"/>
                <a:ea typeface="+mn-ea"/>
                <a:cs typeface="+mn-cs"/>
              </a:rPr>
              <a:t>All plans include out of network benefits, please refer to the benefit summaries for details. </a:t>
            </a:r>
            <a:endParaRPr lang="en-US" sz="1600" b="1" dirty="0">
              <a:solidFill>
                <a:srgbClr val="00B0F0"/>
              </a:solidFill>
            </a:endParaRPr>
          </a:p>
        </p:txBody>
      </p:sp>
    </p:spTree>
    <p:extLst>
      <p:ext uri="{BB962C8B-B14F-4D97-AF65-F5344CB8AC3E}">
        <p14:creationId xmlns:p14="http://schemas.microsoft.com/office/powerpoint/2010/main" val="110245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a:xfrm>
            <a:off x="575510" y="393505"/>
            <a:ext cx="10515600" cy="1325563"/>
          </a:xfrm>
        </p:spPr>
        <p:txBody>
          <a:bodyPr/>
          <a:lstStyle/>
          <a:p>
            <a:r>
              <a:rPr lang="en-US" dirty="0">
                <a:solidFill>
                  <a:schemeClr val="bg1">
                    <a:lumMod val="65000"/>
                  </a:schemeClr>
                </a:solidFill>
              </a:rPr>
              <a:t>Rx Benefits</a:t>
            </a:r>
            <a:endParaRPr lang="en-US" dirty="0">
              <a:solidFill>
                <a:srgbClr val="00B0F0"/>
              </a:solidFill>
            </a:endParaRPr>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12</a:t>
            </a:fld>
            <a:endParaRPr lang="en-US" dirty="0"/>
          </a:p>
        </p:txBody>
      </p:sp>
      <p:graphicFrame>
        <p:nvGraphicFramePr>
          <p:cNvPr id="8" name="Table 13">
            <a:extLst>
              <a:ext uri="{FF2B5EF4-FFF2-40B4-BE49-F238E27FC236}">
                <a16:creationId xmlns:a16="http://schemas.microsoft.com/office/drawing/2014/main" id="{74D495F9-3523-4E16-88F2-400FDEE323D6}"/>
              </a:ext>
            </a:extLst>
          </p:cNvPr>
          <p:cNvGraphicFramePr>
            <a:graphicFrameLocks/>
          </p:cNvGraphicFramePr>
          <p:nvPr>
            <p:extLst>
              <p:ext uri="{D42A27DB-BD31-4B8C-83A1-F6EECF244321}">
                <p14:modId xmlns:p14="http://schemas.microsoft.com/office/powerpoint/2010/main" val="372278283"/>
              </p:ext>
            </p:extLst>
          </p:nvPr>
        </p:nvGraphicFramePr>
        <p:xfrm>
          <a:off x="575510" y="1619635"/>
          <a:ext cx="11040979" cy="3618730"/>
        </p:xfrm>
        <a:graphic>
          <a:graphicData uri="http://schemas.openxmlformats.org/drawingml/2006/table">
            <a:tbl>
              <a:tblPr firstRow="1" bandRow="1">
                <a:tableStyleId>{5C22544A-7EE6-4342-B048-85BDC9FD1C3A}</a:tableStyleId>
              </a:tblPr>
              <a:tblGrid>
                <a:gridCol w="3014293">
                  <a:extLst>
                    <a:ext uri="{9D8B030D-6E8A-4147-A177-3AD203B41FA5}">
                      <a16:colId xmlns:a16="http://schemas.microsoft.com/office/drawing/2014/main" val="3144870291"/>
                    </a:ext>
                  </a:extLst>
                </a:gridCol>
                <a:gridCol w="2675562">
                  <a:extLst>
                    <a:ext uri="{9D8B030D-6E8A-4147-A177-3AD203B41FA5}">
                      <a16:colId xmlns:a16="http://schemas.microsoft.com/office/drawing/2014/main" val="2500959198"/>
                    </a:ext>
                  </a:extLst>
                </a:gridCol>
                <a:gridCol w="2675562">
                  <a:extLst>
                    <a:ext uri="{9D8B030D-6E8A-4147-A177-3AD203B41FA5}">
                      <a16:colId xmlns:a16="http://schemas.microsoft.com/office/drawing/2014/main" val="1110206975"/>
                    </a:ext>
                  </a:extLst>
                </a:gridCol>
                <a:gridCol w="2675562">
                  <a:extLst>
                    <a:ext uri="{9D8B030D-6E8A-4147-A177-3AD203B41FA5}">
                      <a16:colId xmlns:a16="http://schemas.microsoft.com/office/drawing/2014/main" val="967202480"/>
                    </a:ext>
                  </a:extLst>
                </a:gridCol>
              </a:tblGrid>
              <a:tr h="258049">
                <a:tc>
                  <a:txBody>
                    <a:bodyPr/>
                    <a:lstStyle/>
                    <a:p>
                      <a:pPr algn="l"/>
                      <a:r>
                        <a:rPr lang="en-US" sz="2000" dirty="0">
                          <a:latin typeface="Arial Nova Cond" panose="020B0506020202020204" pitchFamily="34" charset="0"/>
                        </a:rPr>
                        <a:t>Prescription Coverage</a:t>
                      </a:r>
                    </a:p>
                  </a:txBody>
                  <a:tcPr>
                    <a:lnR w="38100" cap="flat" cmpd="sng" algn="ctr">
                      <a:solidFill>
                        <a:schemeClr val="bg1"/>
                      </a:solidFill>
                      <a:prstDash val="solid"/>
                      <a:round/>
                      <a:headEnd type="none" w="med" len="med"/>
                      <a:tailEnd type="none" w="med" len="med"/>
                    </a:lnR>
                    <a:solidFill>
                      <a:srgbClr val="124A7B"/>
                    </a:solidFill>
                  </a:tcPr>
                </a:tc>
                <a:tc>
                  <a:txBody>
                    <a:bodyPr/>
                    <a:lstStyle/>
                    <a:p>
                      <a:pPr algn="ctr"/>
                      <a:r>
                        <a:rPr lang="en-US" sz="2000" dirty="0">
                          <a:latin typeface="Arial Nova Cond" panose="020B0506020202020204" pitchFamily="34" charset="0"/>
                        </a:rPr>
                        <a:t>Basic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tc>
                  <a:txBody>
                    <a:bodyPr/>
                    <a:lstStyle/>
                    <a:p>
                      <a:pPr algn="ctr"/>
                      <a:r>
                        <a:rPr lang="en-US" sz="2000" dirty="0">
                          <a:latin typeface="Arial Nova Cond" panose="020B0506020202020204" pitchFamily="34" charset="0"/>
                        </a:rPr>
                        <a:t>Premium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tc>
                  <a:txBody>
                    <a:bodyPr/>
                    <a:lstStyle/>
                    <a:p>
                      <a:pPr algn="ctr"/>
                      <a:r>
                        <a:rPr lang="en-US" sz="2000" dirty="0">
                          <a:latin typeface="Arial Nova Cond" panose="020B0506020202020204" pitchFamily="34" charset="0"/>
                        </a:rPr>
                        <a:t>HDHP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extLst>
                  <a:ext uri="{0D108BD9-81ED-4DB2-BD59-A6C34878D82A}">
                    <a16:rowId xmlns:a16="http://schemas.microsoft.com/office/drawing/2014/main" val="4039831665"/>
                  </a:ext>
                </a:extLst>
              </a:tr>
              <a:tr h="340485">
                <a:tc>
                  <a:txBody>
                    <a:bodyPr/>
                    <a:lstStyle/>
                    <a:p>
                      <a:r>
                        <a:rPr lang="en-US" sz="1800" b="1" dirty="0">
                          <a:solidFill>
                            <a:schemeClr val="tx1"/>
                          </a:solidFill>
                          <a:latin typeface="Arial Nova Cond" panose="020B0506020202020204" pitchFamily="34" charset="0"/>
                        </a:rPr>
                        <a:t>Rx Out-of-Pocket Max </a:t>
                      </a:r>
                      <a:r>
                        <a:rPr lang="en-US" sz="1600" b="1" dirty="0">
                          <a:solidFill>
                            <a:schemeClr val="tx1"/>
                          </a:solidFill>
                          <a:latin typeface="Arial Nova Cond" panose="020B0506020202020204" pitchFamily="34" charset="0"/>
                        </a:rPr>
                        <a:t>(OOPM)</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Nova Cond" panose="020B0506020202020204" pitchFamily="34" charset="0"/>
                          <a:ea typeface="ＭＳ Ｐゴシック" pitchFamily="1" charset="-128"/>
                        </a:rPr>
                        <a:t>Employee / Employee + Spouse or Child / Family </a:t>
                      </a:r>
                    </a:p>
                  </a:txBody>
                  <a:tcPr anchor="ct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latinLnBrk="0" hangingPunct="1"/>
                      <a:endParaRPr lang="en-US" sz="1600" kern="1200" dirty="0">
                        <a:solidFill>
                          <a:schemeClr val="tx1"/>
                        </a:solidFill>
                        <a:latin typeface="Arial Nova Cond" panose="020B0506020202020204" pitchFamily="34" charset="0"/>
                        <a:ea typeface="+mn-ea"/>
                        <a:cs typeface="+mn-cs"/>
                      </a:endParaRPr>
                    </a:p>
                    <a:p>
                      <a:pPr marL="0" algn="ctr" defTabSz="914400" rtl="0" eaLnBrk="1" latinLnBrk="0" hangingPunct="1"/>
                      <a:r>
                        <a:rPr lang="en-US" sz="1600" kern="1200" dirty="0">
                          <a:solidFill>
                            <a:schemeClr val="tx1"/>
                          </a:solidFill>
                          <a:latin typeface="Arial Nova Cond" panose="020B0506020202020204" pitchFamily="34" charset="0"/>
                          <a:ea typeface="+mn-ea"/>
                          <a:cs typeface="+mn-cs"/>
                        </a:rPr>
                        <a:t>Combined with Medical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en-US" sz="1600" kern="1200" dirty="0">
                        <a:solidFill>
                          <a:schemeClr val="tx1"/>
                        </a:solidFill>
                        <a:latin typeface="Arial Nova Cond" panose="020B0506020202020204" pitchFamily="34" charset="0"/>
                        <a:ea typeface="+mn-ea"/>
                        <a:cs typeface="+mn-cs"/>
                      </a:endParaRPr>
                    </a:p>
                    <a:p>
                      <a:pPr marL="0" algn="ctr" defTabSz="914400" rtl="0" eaLnBrk="1" latinLnBrk="0" hangingPunct="1"/>
                      <a:r>
                        <a:rPr lang="en-US" sz="1600" kern="1200" dirty="0">
                          <a:solidFill>
                            <a:schemeClr val="tx1"/>
                          </a:solidFill>
                          <a:latin typeface="Arial Nova Cond" panose="020B0506020202020204" pitchFamily="34" charset="0"/>
                          <a:ea typeface="+mn-ea"/>
                          <a:cs typeface="+mn-cs"/>
                        </a:rPr>
                        <a:t>Combined with Medical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en-US" sz="1600" kern="1200" dirty="0">
                        <a:solidFill>
                          <a:schemeClr val="tx1"/>
                        </a:solidFill>
                        <a:latin typeface="Arial Nova Cond" panose="020B0506020202020204" pitchFamily="34" charset="0"/>
                        <a:ea typeface="+mn-ea"/>
                        <a:cs typeface="+mn-cs"/>
                      </a:endParaRPr>
                    </a:p>
                    <a:p>
                      <a:pPr marL="0" algn="ctr" defTabSz="914400" rtl="0" eaLnBrk="1" latinLnBrk="0" hangingPunct="1"/>
                      <a:r>
                        <a:rPr lang="en-US" sz="1600" kern="1200" dirty="0">
                          <a:solidFill>
                            <a:schemeClr val="tx1"/>
                          </a:solidFill>
                          <a:latin typeface="Arial Nova Cond" panose="020B0506020202020204" pitchFamily="34" charset="0"/>
                          <a:ea typeface="+mn-ea"/>
                          <a:cs typeface="+mn-cs"/>
                        </a:rPr>
                        <a:t>Combined with Medical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11011288"/>
                  </a:ext>
                </a:extLst>
              </a:tr>
              <a:tr h="853546">
                <a:tc>
                  <a:txBody>
                    <a:bodyPr/>
                    <a:lstStyle/>
                    <a:p>
                      <a:pPr algn="l"/>
                      <a:r>
                        <a:rPr lang="en-US" sz="1600" b="1" dirty="0">
                          <a:solidFill>
                            <a:schemeClr val="tx1"/>
                          </a:solidFill>
                          <a:latin typeface="Arial Nova Cond" panose="020B0506020202020204" pitchFamily="34" charset="0"/>
                        </a:rPr>
                        <a:t>Retail (30 Day Supply)*</a:t>
                      </a:r>
                    </a:p>
                    <a:p>
                      <a:pPr algn="r"/>
                      <a:r>
                        <a:rPr lang="en-US" sz="1600" b="1" dirty="0">
                          <a:solidFill>
                            <a:schemeClr val="tx1"/>
                          </a:solidFill>
                          <a:latin typeface="Arial Nova Cond" panose="020B0506020202020204" pitchFamily="34" charset="0"/>
                        </a:rPr>
                        <a:t>Generics Tier 1</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Nova Cond" panose="020B0506020202020204" pitchFamily="34" charset="0"/>
                        </a:rPr>
                        <a:t> Brand Tier 2</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Nova Cond" panose="020B0506020202020204" pitchFamily="34" charset="0"/>
                        </a:rPr>
                        <a:t>Preferred Brand Tier 3</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Nova Cond" panose="020B0506020202020204" pitchFamily="34" charset="0"/>
                        </a:rPr>
                        <a:t>Specialty Tier 4</a:t>
                      </a:r>
                    </a:p>
                  </a:txBody>
                  <a:tcPr anchor="b">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algn="ctr" defTabSz="914400" rtl="0" eaLnBrk="1" latinLnBrk="0" hangingPunct="1"/>
                      <a:r>
                        <a:rPr lang="en-US" sz="1600" kern="1200" dirty="0">
                          <a:solidFill>
                            <a:schemeClr val="tx1"/>
                          </a:solidFill>
                          <a:latin typeface="Arial Nova Cond" panose="020B0506020202020204" pitchFamily="34" charset="0"/>
                          <a:ea typeface="+mn-ea"/>
                          <a:cs typeface="+mn-cs"/>
                        </a:rPr>
                        <a:t>$15 Copay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Nova Cond" panose="020B0506020202020204" pitchFamily="34" charset="0"/>
                          <a:ea typeface="+mn-ea"/>
                          <a:cs typeface="+mn-cs"/>
                        </a:rPr>
                        <a:t>$30 Copay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Nova Cond" panose="020B0506020202020204" pitchFamily="34" charset="0"/>
                          <a:ea typeface="+mn-ea"/>
                          <a:cs typeface="+mn-cs"/>
                        </a:rPr>
                        <a:t>$60 Copay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Nova Cond" panose="020B0506020202020204" pitchFamily="34" charset="0"/>
                          <a:ea typeface="+mn-ea"/>
                          <a:cs typeface="+mn-cs"/>
                        </a:rPr>
                        <a:t>25% to $200</a:t>
                      </a: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algn="ctr" defTabSz="914400" rtl="0" eaLnBrk="1" latinLnBrk="0" hangingPunct="1"/>
                      <a:r>
                        <a:rPr lang="en-US" sz="1600" kern="1200" dirty="0">
                          <a:solidFill>
                            <a:schemeClr val="tx1"/>
                          </a:solidFill>
                          <a:latin typeface="Arial Nova Cond" panose="020B0506020202020204" pitchFamily="34" charset="0"/>
                          <a:ea typeface="+mn-ea"/>
                          <a:cs typeface="+mn-cs"/>
                        </a:rPr>
                        <a:t>$15 Copay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Nova Cond" panose="020B0506020202020204" pitchFamily="34" charset="0"/>
                          <a:ea typeface="+mn-ea"/>
                          <a:cs typeface="+mn-cs"/>
                        </a:rPr>
                        <a:t>$30 Copay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Nova Cond" panose="020B0506020202020204" pitchFamily="34" charset="0"/>
                          <a:ea typeface="+mn-ea"/>
                          <a:cs typeface="+mn-cs"/>
                        </a:rPr>
                        <a:t>$60 Copay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Nova Cond" panose="020B0506020202020204" pitchFamily="34" charset="0"/>
                          <a:ea typeface="+mn-ea"/>
                          <a:cs typeface="+mn-cs"/>
                        </a:rPr>
                        <a:t>25% to $200</a:t>
                      </a: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Nova Cond" panose="020B0506020202020204" pitchFamily="34" charset="0"/>
                          <a:ea typeface="+mn-ea"/>
                          <a:cs typeface="+mn-cs"/>
                        </a:rPr>
                        <a:t>Deductible + 10%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Nova Cond" panose="020B0506020202020204" pitchFamily="34" charset="0"/>
                          <a:ea typeface="+mn-ea"/>
                          <a:cs typeface="+mn-cs"/>
                        </a:rPr>
                        <a:t>Deductible + 10%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Nova Cond" panose="020B0506020202020204" pitchFamily="34" charset="0"/>
                          <a:ea typeface="+mn-ea"/>
                          <a:cs typeface="+mn-cs"/>
                        </a:rPr>
                        <a:t>Deductible + 10%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Nova Cond" panose="020B0506020202020204" pitchFamily="34" charset="0"/>
                          <a:ea typeface="+mn-ea"/>
                          <a:cs typeface="+mn-cs"/>
                        </a:rPr>
                        <a:t>Deductible + 10%</a:t>
                      </a: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444700734"/>
                  </a:ext>
                </a:extLst>
              </a:tr>
              <a:tr h="430522">
                <a:tc>
                  <a:txBody>
                    <a:bodyPr/>
                    <a:lstStyle/>
                    <a:p>
                      <a:r>
                        <a:rPr lang="en-US" sz="1600" b="1" dirty="0">
                          <a:solidFill>
                            <a:schemeClr val="tx1"/>
                          </a:solidFill>
                          <a:latin typeface="Arial Nova Cond" panose="020B0506020202020204" pitchFamily="34" charset="0"/>
                        </a:rPr>
                        <a:t>Mail Order Maintenance (90 Day Supply) </a:t>
                      </a:r>
                      <a:r>
                        <a:rPr lang="en-US" sz="1600" b="0" dirty="0">
                          <a:solidFill>
                            <a:schemeClr val="tx1"/>
                          </a:solidFill>
                          <a:latin typeface="Arial Nova Cond" panose="020B0506020202020204" pitchFamily="34" charset="0"/>
                        </a:rPr>
                        <a:t>Tier 1 / 2 / 3 </a:t>
                      </a:r>
                    </a:p>
                  </a:txBody>
                  <a:tcP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latinLnBrk="0" hangingPunct="1"/>
                      <a:r>
                        <a:rPr lang="en-US" sz="1600" kern="1200" dirty="0">
                          <a:solidFill>
                            <a:schemeClr val="tx1"/>
                          </a:solidFill>
                          <a:latin typeface="Arial Nova Cond" panose="020B0506020202020204" pitchFamily="34" charset="0"/>
                          <a:ea typeface="+mn-ea"/>
                          <a:cs typeface="+mn-cs"/>
                        </a:rPr>
                        <a:t>$25 Copay / $60 Copay / $120 Copay</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Nova Cond" panose="020B0506020202020204" pitchFamily="34" charset="0"/>
                          <a:ea typeface="+mn-ea"/>
                          <a:cs typeface="+mn-cs"/>
                        </a:rPr>
                        <a:t>$25 Copay / $60 Copay / $120 Copay</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Nova Cond" panose="020B0506020202020204" pitchFamily="34" charset="0"/>
                          <a:ea typeface="+mn-ea"/>
                          <a:cs typeface="+mn-cs"/>
                        </a:rPr>
                        <a:t>Ded. then 10% Co-ins to OOPM</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649078357"/>
                  </a:ext>
                </a:extLst>
              </a:tr>
              <a:tr h="430522">
                <a:tc>
                  <a:txBody>
                    <a:bodyPr/>
                    <a:lstStyle/>
                    <a:p>
                      <a:r>
                        <a:rPr lang="en-US" sz="1600" b="1" dirty="0">
                          <a:solidFill>
                            <a:schemeClr val="tx1"/>
                          </a:solidFill>
                          <a:latin typeface="Arial Nova Cond" panose="020B0506020202020204" pitchFamily="34" charset="0"/>
                        </a:rPr>
                        <a:t>Formulary</a:t>
                      </a:r>
                    </a:p>
                  </a:txBody>
                  <a:tcPr anchor="ctr">
                    <a:lnR w="38100" cap="flat" cmpd="sng" algn="ctr">
                      <a:solidFill>
                        <a:schemeClr val="bg1"/>
                      </a:solidFill>
                      <a:prstDash val="solid"/>
                      <a:round/>
                      <a:headEnd type="none" w="med" len="med"/>
                      <a:tailEnd type="none" w="med" len="med"/>
                    </a:lnR>
                    <a:solidFill>
                      <a:schemeClr val="bg1">
                        <a:lumMod val="85000"/>
                      </a:schemeClr>
                    </a:solidFill>
                  </a:tcPr>
                </a:tc>
                <a:tc gridSpan="3">
                  <a:txBody>
                    <a:bodyPr/>
                    <a:lstStyle/>
                    <a:p>
                      <a:pPr marL="0" algn="ctr" defTabSz="914400" rtl="0" eaLnBrk="1" latinLnBrk="0" hangingPunct="1"/>
                      <a:r>
                        <a:rPr lang="en-US" sz="1600" kern="1200" dirty="0" err="1">
                          <a:solidFill>
                            <a:schemeClr val="tx1"/>
                          </a:solidFill>
                          <a:latin typeface="Arial Nova Cond" panose="020B0506020202020204" pitchFamily="34" charset="0"/>
                          <a:ea typeface="+mn-ea"/>
                          <a:cs typeface="+mn-cs"/>
                        </a:rPr>
                        <a:t>Liviniti</a:t>
                      </a:r>
                      <a:r>
                        <a:rPr lang="en-US" sz="1600" kern="1200" dirty="0">
                          <a:solidFill>
                            <a:schemeClr val="tx1"/>
                          </a:solidFill>
                          <a:latin typeface="Arial Nova Cond" panose="020B0506020202020204" pitchFamily="34" charset="0"/>
                          <a:ea typeface="+mn-ea"/>
                          <a:cs typeface="+mn-cs"/>
                        </a:rPr>
                        <a:t> Core Formulary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hMerge="1">
                  <a:txBody>
                    <a:bodyPr/>
                    <a:lstStyle/>
                    <a:p>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hMerge="1">
                  <a:txBody>
                    <a:bodyPr/>
                    <a:lstStyle/>
                    <a:p>
                      <a:endParaRPr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517087490"/>
                  </a:ext>
                </a:extLst>
              </a:tr>
            </a:tbl>
          </a:graphicData>
        </a:graphic>
      </p:graphicFrame>
      <p:sp>
        <p:nvSpPr>
          <p:cNvPr id="9" name="TextBox 8">
            <a:extLst>
              <a:ext uri="{FF2B5EF4-FFF2-40B4-BE49-F238E27FC236}">
                <a16:creationId xmlns:a16="http://schemas.microsoft.com/office/drawing/2014/main" id="{2F044168-9F12-45F1-A8EC-1C74634EDC3A}"/>
              </a:ext>
            </a:extLst>
          </p:cNvPr>
          <p:cNvSpPr txBox="1"/>
          <p:nvPr/>
        </p:nvSpPr>
        <p:spPr>
          <a:xfrm>
            <a:off x="575510" y="5314226"/>
            <a:ext cx="11040979" cy="861774"/>
          </a:xfrm>
          <a:prstGeom prst="rect">
            <a:avLst/>
          </a:prstGeom>
          <a:noFill/>
        </p:spPr>
        <p:txBody>
          <a:bodyPr wrap="square">
            <a:spAutoFit/>
          </a:bodyPr>
          <a:lstStyle/>
          <a:p>
            <a:pPr marL="0" algn="ctr" defTabSz="914400" rtl="0" eaLnBrk="1" latinLnBrk="0" hangingPunct="1"/>
            <a:r>
              <a:rPr lang="en-US" sz="1800" kern="1200" dirty="0">
                <a:solidFill>
                  <a:schemeClr val="dk1"/>
                </a:solidFill>
                <a:latin typeface="Arial Nova Cond" panose="020B0506020202020204" pitchFamily="34" charset="0"/>
                <a:ea typeface="+mn-ea"/>
                <a:cs typeface="+mn-cs"/>
              </a:rPr>
              <a:t>•</a:t>
            </a:r>
            <a:r>
              <a:rPr lang="en-US" sz="1600" kern="1200" dirty="0">
                <a:solidFill>
                  <a:schemeClr val="dk1"/>
                </a:solidFill>
                <a:latin typeface="Arial Nova Cond" panose="020B0506020202020204" pitchFamily="34" charset="0"/>
                <a:ea typeface="+mn-ea"/>
                <a:cs typeface="+mn-cs"/>
              </a:rPr>
              <a:t>Find your formulary at </a:t>
            </a:r>
            <a:r>
              <a:rPr lang="en-US" sz="1600" kern="1200" dirty="0" err="1">
                <a:solidFill>
                  <a:schemeClr val="dk1"/>
                </a:solidFill>
                <a:latin typeface="Arial Nova Cond" panose="020B0506020202020204" pitchFamily="34" charset="0"/>
                <a:ea typeface="+mn-ea"/>
                <a:cs typeface="+mn-cs"/>
              </a:rPr>
              <a:t>Liviniti</a:t>
            </a:r>
            <a:r>
              <a:rPr lang="en-US" sz="1600" kern="1200" dirty="0">
                <a:solidFill>
                  <a:schemeClr val="dk1"/>
                </a:solidFill>
                <a:latin typeface="Arial Nova Cond" panose="020B0506020202020204" pitchFamily="34" charset="0"/>
                <a:ea typeface="+mn-ea"/>
                <a:cs typeface="+mn-cs"/>
              </a:rPr>
              <a:t> member page </a:t>
            </a:r>
            <a:r>
              <a:rPr lang="en-US" sz="1600" kern="1200" dirty="0">
                <a:solidFill>
                  <a:schemeClr val="dk1"/>
                </a:solidFill>
                <a:latin typeface="Arial Nova Cond" panose="020B0506020202020204" pitchFamily="34" charset="0"/>
                <a:hlinkClick r:id="rId2"/>
              </a:rPr>
              <a:t>https://</a:t>
            </a:r>
            <a:r>
              <a:rPr lang="en-US" sz="1600" dirty="0">
                <a:solidFill>
                  <a:schemeClr val="dk1"/>
                </a:solidFill>
                <a:latin typeface="Arial Nova Cond" panose="020B0506020202020204" pitchFamily="34" charset="0"/>
                <a:hlinkClick r:id="rId2"/>
              </a:rPr>
              <a:t>liviniti.com</a:t>
            </a:r>
            <a:r>
              <a:rPr lang="en-US" sz="1600" kern="1200" dirty="0">
                <a:solidFill>
                  <a:schemeClr val="dk1"/>
                </a:solidFill>
                <a:latin typeface="Arial Nova Cond" panose="020B0506020202020204" pitchFamily="34" charset="0"/>
                <a:hlinkClick r:id="rId2"/>
              </a:rPr>
              <a:t>/members/</a:t>
            </a:r>
            <a:r>
              <a:rPr lang="en-US" sz="1600" kern="1200" dirty="0">
                <a:solidFill>
                  <a:schemeClr val="dk1"/>
                </a:solidFill>
                <a:latin typeface="Arial Nova Cond" panose="020B0506020202020204" pitchFamily="34" charset="0"/>
                <a:ea typeface="+mn-ea"/>
                <a:cs typeface="+mn-cs"/>
              </a:rPr>
              <a:t> and use your grou</a:t>
            </a:r>
            <a:r>
              <a:rPr lang="en-US" sz="1600" dirty="0">
                <a:solidFill>
                  <a:schemeClr val="dk1"/>
                </a:solidFill>
                <a:latin typeface="Arial Nova Cond" panose="020B0506020202020204" pitchFamily="34" charset="0"/>
              </a:rPr>
              <a:t>p code: 76411860 to search for your medications. </a:t>
            </a:r>
          </a:p>
          <a:p>
            <a:pPr marL="0" algn="ctr" defTabSz="914400" rtl="0" eaLnBrk="1" latinLnBrk="0" hangingPunct="1"/>
            <a:r>
              <a:rPr lang="en-US" sz="1600" b="1" i="1" kern="1200" dirty="0">
                <a:latin typeface="Arial Nova Cond" panose="020B0506020202020204" pitchFamily="34" charset="0"/>
                <a:ea typeface="+mn-ea"/>
                <a:cs typeface="+mn-cs"/>
              </a:rPr>
              <a:t>*Copays  for Tiers 1 – 3 increase by $10 if you do not use a First-Choice Pharmacy; Tier 4 increases to 25% to $250</a:t>
            </a:r>
          </a:p>
        </p:txBody>
      </p:sp>
      <p:pic>
        <p:nvPicPr>
          <p:cNvPr id="3" name="Picture 2">
            <a:extLst>
              <a:ext uri="{FF2B5EF4-FFF2-40B4-BE49-F238E27FC236}">
                <a16:creationId xmlns:a16="http://schemas.microsoft.com/office/drawing/2014/main" id="{AD65752E-2DA4-9E8A-4CA1-FE4111DBF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618011" y="766462"/>
            <a:ext cx="2435513" cy="509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046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a:xfrm>
            <a:off x="845611" y="275700"/>
            <a:ext cx="10515600" cy="1325563"/>
          </a:xfrm>
        </p:spPr>
        <p:txBody>
          <a:bodyPr/>
          <a:lstStyle/>
          <a:p>
            <a:r>
              <a:rPr lang="en-US" dirty="0">
                <a:solidFill>
                  <a:schemeClr val="bg1">
                    <a:lumMod val="65000"/>
                  </a:schemeClr>
                </a:solidFill>
              </a:rPr>
              <a:t>Medical/ Rx – Contributions</a:t>
            </a:r>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13</a:t>
            </a:fld>
            <a:endParaRPr lang="en-US" dirty="0"/>
          </a:p>
        </p:txBody>
      </p:sp>
      <p:graphicFrame>
        <p:nvGraphicFramePr>
          <p:cNvPr id="9" name="Table 8">
            <a:extLst>
              <a:ext uri="{FF2B5EF4-FFF2-40B4-BE49-F238E27FC236}">
                <a16:creationId xmlns:a16="http://schemas.microsoft.com/office/drawing/2014/main" id="{FB1257E9-6EFE-4C45-A8E1-3F16A0AE88F0}"/>
              </a:ext>
            </a:extLst>
          </p:cNvPr>
          <p:cNvGraphicFramePr>
            <a:graphicFrameLocks noGrp="1"/>
          </p:cNvGraphicFramePr>
          <p:nvPr>
            <p:extLst>
              <p:ext uri="{D42A27DB-BD31-4B8C-83A1-F6EECF244321}">
                <p14:modId xmlns:p14="http://schemas.microsoft.com/office/powerpoint/2010/main" val="4147923150"/>
              </p:ext>
            </p:extLst>
          </p:nvPr>
        </p:nvGraphicFramePr>
        <p:xfrm>
          <a:off x="938463" y="1561866"/>
          <a:ext cx="10083424" cy="2225512"/>
        </p:xfrm>
        <a:graphic>
          <a:graphicData uri="http://schemas.openxmlformats.org/drawingml/2006/table">
            <a:tbl>
              <a:tblPr firstRow="1" bandRow="1">
                <a:tableStyleId>{5C22544A-7EE6-4342-B048-85BDC9FD1C3A}</a:tableStyleId>
              </a:tblPr>
              <a:tblGrid>
                <a:gridCol w="2520856">
                  <a:extLst>
                    <a:ext uri="{9D8B030D-6E8A-4147-A177-3AD203B41FA5}">
                      <a16:colId xmlns:a16="http://schemas.microsoft.com/office/drawing/2014/main" val="327850238"/>
                    </a:ext>
                  </a:extLst>
                </a:gridCol>
                <a:gridCol w="2520856">
                  <a:extLst>
                    <a:ext uri="{9D8B030D-6E8A-4147-A177-3AD203B41FA5}">
                      <a16:colId xmlns:a16="http://schemas.microsoft.com/office/drawing/2014/main" val="1016972739"/>
                    </a:ext>
                  </a:extLst>
                </a:gridCol>
                <a:gridCol w="2520856">
                  <a:extLst>
                    <a:ext uri="{9D8B030D-6E8A-4147-A177-3AD203B41FA5}">
                      <a16:colId xmlns:a16="http://schemas.microsoft.com/office/drawing/2014/main" val="2766203490"/>
                    </a:ext>
                  </a:extLst>
                </a:gridCol>
                <a:gridCol w="2520856">
                  <a:extLst>
                    <a:ext uri="{9D8B030D-6E8A-4147-A177-3AD203B41FA5}">
                      <a16:colId xmlns:a16="http://schemas.microsoft.com/office/drawing/2014/main" val="3629058222"/>
                    </a:ext>
                  </a:extLst>
                </a:gridCol>
              </a:tblGrid>
              <a:tr h="0">
                <a:tc>
                  <a:txBody>
                    <a:bodyPr/>
                    <a:lstStyle/>
                    <a:p>
                      <a:pPr algn="r"/>
                      <a:r>
                        <a:rPr lang="en-US" sz="1800" dirty="0">
                          <a:latin typeface="Arial Nova Cond" panose="020B0506020202020204" pitchFamily="34" charset="0"/>
                        </a:rPr>
                        <a:t>Bi-Weekly (26)</a:t>
                      </a:r>
                    </a:p>
                  </a:txBody>
                  <a:tcPr>
                    <a:lnR w="38100" cap="flat" cmpd="sng" algn="ctr">
                      <a:solidFill>
                        <a:schemeClr val="bg1"/>
                      </a:solidFill>
                      <a:prstDash val="solid"/>
                      <a:round/>
                      <a:headEnd type="none" w="med" len="med"/>
                      <a:tailEnd type="none" w="med" len="med"/>
                    </a:lnR>
                    <a:solidFill>
                      <a:srgbClr val="124A7B"/>
                    </a:solidFill>
                  </a:tcPr>
                </a:tc>
                <a:tc>
                  <a:txBody>
                    <a:bodyPr/>
                    <a:lstStyle/>
                    <a:p>
                      <a:pPr algn="ctr"/>
                      <a:r>
                        <a:rPr lang="en-US" sz="2000" dirty="0">
                          <a:latin typeface="Arial Nova Cond" panose="020B0506020202020204" pitchFamily="34" charset="0"/>
                        </a:rPr>
                        <a:t>Basic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tc>
                  <a:txBody>
                    <a:bodyPr/>
                    <a:lstStyle/>
                    <a:p>
                      <a:pPr algn="ctr"/>
                      <a:r>
                        <a:rPr lang="en-US" sz="2000" dirty="0">
                          <a:latin typeface="Arial Nova Cond" panose="020B0506020202020204" pitchFamily="34" charset="0"/>
                        </a:rPr>
                        <a:t>Premium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tc>
                  <a:txBody>
                    <a:bodyPr/>
                    <a:lstStyle/>
                    <a:p>
                      <a:pPr algn="ctr"/>
                      <a:r>
                        <a:rPr lang="en-US" sz="2000" dirty="0">
                          <a:latin typeface="Arial Nova Cond" panose="020B0506020202020204" pitchFamily="34" charset="0"/>
                        </a:rPr>
                        <a:t>HDHP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extLst>
                  <a:ext uri="{0D108BD9-81ED-4DB2-BD59-A6C34878D82A}">
                    <a16:rowId xmlns:a16="http://schemas.microsoft.com/office/drawing/2014/main" val="2231537790"/>
                  </a:ext>
                </a:extLst>
              </a:tr>
              <a:tr h="0">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ova Cond" panose="020B0506020202020204" pitchFamily="34" charset="0"/>
                        </a:rPr>
                        <a:t>Non-Tobacco User - Participating in Wellness (Both Wellness &amp; Tobacco Discounts)</a:t>
                      </a:r>
                    </a:p>
                  </a:txBody>
                  <a:tcPr>
                    <a:lnR w="38100" cap="flat" cmpd="sng" algn="ctr">
                      <a:solidFill>
                        <a:schemeClr val="bg1"/>
                      </a:solidFill>
                      <a:prstDash val="solid"/>
                      <a:round/>
                      <a:headEnd type="none" w="med" len="med"/>
                      <a:tailEnd type="none" w="med" len="med"/>
                    </a:lnR>
                    <a:solidFill>
                      <a:schemeClr val="bg1">
                        <a:lumMod val="85000"/>
                      </a:schemeClr>
                    </a:solidFill>
                  </a:tcPr>
                </a:tc>
                <a:tc hMerge="1">
                  <a:txBody>
                    <a:bodyPr/>
                    <a:lstStyle/>
                    <a:p>
                      <a:pPr algn="ctr" fontAlgn="ctr"/>
                      <a:r>
                        <a:rPr lang="en-US" sz="1400" b="0" i="0" u="none" strike="noStrike" dirty="0">
                          <a:solidFill>
                            <a:srgbClr val="000000"/>
                          </a:solidFill>
                          <a:effectLst/>
                          <a:latin typeface="Arial Nova Cond" panose="020B0506020202020204" pitchFamily="34" charset="0"/>
                        </a:rPr>
                        <a:t>$31.12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hMerge="1">
                  <a:txBody>
                    <a:bodyPr/>
                    <a:lstStyle/>
                    <a:p>
                      <a:pPr algn="ctr" fontAlgn="ctr"/>
                      <a:r>
                        <a:rPr lang="en-US" sz="1400" b="0" i="0" u="none" strike="noStrike" dirty="0">
                          <a:solidFill>
                            <a:srgbClr val="000000"/>
                          </a:solidFill>
                          <a:effectLst/>
                          <a:latin typeface="Arial Nova Cond" panose="020B0506020202020204" pitchFamily="34" charset="0"/>
                        </a:rPr>
                        <a:t>$101.15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hMerge="1">
                  <a:txBody>
                    <a:bodyPr/>
                    <a:lstStyle/>
                    <a:p>
                      <a:pPr algn="ctr" fontAlgn="ctr"/>
                      <a:endParaRPr lang="en-US" sz="1400" b="0" i="0" u="none" strike="noStrike" dirty="0">
                        <a:solidFill>
                          <a:srgbClr val="000000"/>
                        </a:solidFill>
                        <a:effectLst/>
                        <a:latin typeface="Arial Nova Cond" panose="020B0506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80802390"/>
                  </a:ext>
                </a:extLst>
              </a:tr>
              <a:tr h="352220">
                <a:tc>
                  <a:txBody>
                    <a:bodyPr/>
                    <a:lstStyle/>
                    <a:p>
                      <a:pPr algn="r"/>
                      <a:r>
                        <a:rPr lang="en-US" sz="1800" b="1" i="0" u="none" strike="noStrike" kern="1200" baseline="0" dirty="0">
                          <a:solidFill>
                            <a:schemeClr val="dk1"/>
                          </a:solidFill>
                          <a:latin typeface="Arial Nova Cond" panose="020B0506020202020204" pitchFamily="34" charset="0"/>
                          <a:ea typeface="+mn-ea"/>
                          <a:cs typeface="+mn-cs"/>
                        </a:rPr>
                        <a:t>Employee</a:t>
                      </a:r>
                      <a:endParaRPr lang="en-US" sz="1800" b="1" dirty="0">
                        <a:latin typeface="Arial Nova Cond" panose="020B0506020202020204" pitchFamily="34" charset="0"/>
                      </a:endParaRPr>
                    </a:p>
                  </a:txBody>
                  <a:tcP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rPr>
                        <a:t>$28.83</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rPr>
                        <a:t>$39.96</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fontAlgn="ctr"/>
                      <a:r>
                        <a:rPr lang="en-US" sz="1800" b="0" i="0" u="none" strike="noStrike" dirty="0">
                          <a:solidFill>
                            <a:srgbClr val="000000"/>
                          </a:solidFill>
                          <a:effectLst/>
                          <a:latin typeface="Arial Nova Cond" panose="020B0506020202020204" pitchFamily="34" charset="0"/>
                        </a:rPr>
                        <a:t>$6.96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364952881"/>
                  </a:ext>
                </a:extLst>
              </a:tr>
              <a:tr h="119576">
                <a:tc>
                  <a:txBody>
                    <a:bodyPr/>
                    <a:lstStyle/>
                    <a:p>
                      <a:pPr algn="r"/>
                      <a:r>
                        <a:rPr lang="en-US" sz="1800" b="1" dirty="0">
                          <a:latin typeface="Arial Nova Cond" panose="020B0506020202020204" pitchFamily="34" charset="0"/>
                        </a:rPr>
                        <a:t>Employee + Spouse</a:t>
                      </a:r>
                    </a:p>
                  </a:txBody>
                  <a:tcP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rPr>
                        <a:t>$106.42</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rPr>
                        <a:t>$118.02</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800" b="0" i="0" u="none" strike="noStrike" dirty="0">
                          <a:solidFill>
                            <a:srgbClr val="000000"/>
                          </a:solidFill>
                          <a:effectLst/>
                          <a:latin typeface="Arial Nova Cond" panose="020B0506020202020204" pitchFamily="34" charset="0"/>
                        </a:rPr>
                        <a:t>$82.23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699252507"/>
                  </a:ext>
                </a:extLst>
              </a:tr>
              <a:tr h="0">
                <a:tc>
                  <a:txBody>
                    <a:bodyPr/>
                    <a:lstStyle/>
                    <a:p>
                      <a:pPr algn="r"/>
                      <a:r>
                        <a:rPr lang="en-US" sz="1800" b="1" dirty="0">
                          <a:latin typeface="Arial Nova Cond" panose="020B0506020202020204" pitchFamily="34" charset="0"/>
                        </a:rPr>
                        <a:t>Employee + Child(ren)</a:t>
                      </a:r>
                    </a:p>
                  </a:txBody>
                  <a:tcP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rPr>
                        <a:t>$80.95</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rPr>
                        <a:t>$97.25</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fontAlgn="ctr"/>
                      <a:r>
                        <a:rPr lang="en-US" sz="1800" b="0" i="0" u="none" strike="noStrike" dirty="0">
                          <a:solidFill>
                            <a:srgbClr val="000000"/>
                          </a:solidFill>
                          <a:effectLst/>
                          <a:latin typeface="Arial Nova Cond" panose="020B0506020202020204" pitchFamily="34" charset="0"/>
                        </a:rPr>
                        <a:t>$65.15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461196648"/>
                  </a:ext>
                </a:extLst>
              </a:tr>
              <a:tr h="153741">
                <a:tc>
                  <a:txBody>
                    <a:bodyPr/>
                    <a:lstStyle/>
                    <a:p>
                      <a:pPr algn="r"/>
                      <a:r>
                        <a:rPr lang="en-US" sz="1800" b="1" dirty="0">
                          <a:latin typeface="Arial Nova Cond" panose="020B0506020202020204" pitchFamily="34" charset="0"/>
                        </a:rPr>
                        <a:t>Family </a:t>
                      </a:r>
                    </a:p>
                  </a:txBody>
                  <a:tcP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rPr>
                        <a:t>$164.02</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rPr>
                        <a:t>$181.90</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800" b="0" i="0" u="none" strike="noStrike" dirty="0">
                          <a:solidFill>
                            <a:srgbClr val="000000"/>
                          </a:solidFill>
                          <a:effectLst/>
                          <a:latin typeface="Arial Nova Cond" panose="020B0506020202020204" pitchFamily="34" charset="0"/>
                        </a:rPr>
                        <a:t>$126.74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421249836"/>
                  </a:ext>
                </a:extLst>
              </a:tr>
            </a:tbl>
          </a:graphicData>
        </a:graphic>
      </p:graphicFrame>
      <p:pic>
        <p:nvPicPr>
          <p:cNvPr id="10" name="Picture 2">
            <a:extLst>
              <a:ext uri="{FF2B5EF4-FFF2-40B4-BE49-F238E27FC236}">
                <a16:creationId xmlns:a16="http://schemas.microsoft.com/office/drawing/2014/main" id="{BA112A6F-5FFE-A52C-2471-4B8ED4A8D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914961" y="608149"/>
            <a:ext cx="1221227" cy="6606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a:extLst>
              <a:ext uri="{FF2B5EF4-FFF2-40B4-BE49-F238E27FC236}">
                <a16:creationId xmlns:a16="http://schemas.microsoft.com/office/drawing/2014/main" id="{40E306DB-2DEE-750B-6BF2-2C596F9C4D33}"/>
              </a:ext>
            </a:extLst>
          </p:cNvPr>
          <p:cNvGraphicFramePr>
            <a:graphicFrameLocks noGrp="1"/>
          </p:cNvGraphicFramePr>
          <p:nvPr>
            <p:extLst>
              <p:ext uri="{D42A27DB-BD31-4B8C-83A1-F6EECF244321}">
                <p14:modId xmlns:p14="http://schemas.microsoft.com/office/powerpoint/2010/main" val="2902501012"/>
              </p:ext>
            </p:extLst>
          </p:nvPr>
        </p:nvGraphicFramePr>
        <p:xfrm>
          <a:off x="938462" y="3774027"/>
          <a:ext cx="10083424" cy="2225512"/>
        </p:xfrm>
        <a:graphic>
          <a:graphicData uri="http://schemas.openxmlformats.org/drawingml/2006/table">
            <a:tbl>
              <a:tblPr firstRow="1" bandRow="1">
                <a:tableStyleId>{5C22544A-7EE6-4342-B048-85BDC9FD1C3A}</a:tableStyleId>
              </a:tblPr>
              <a:tblGrid>
                <a:gridCol w="2520856">
                  <a:extLst>
                    <a:ext uri="{9D8B030D-6E8A-4147-A177-3AD203B41FA5}">
                      <a16:colId xmlns:a16="http://schemas.microsoft.com/office/drawing/2014/main" val="327850238"/>
                    </a:ext>
                  </a:extLst>
                </a:gridCol>
                <a:gridCol w="2520856">
                  <a:extLst>
                    <a:ext uri="{9D8B030D-6E8A-4147-A177-3AD203B41FA5}">
                      <a16:colId xmlns:a16="http://schemas.microsoft.com/office/drawing/2014/main" val="1016972739"/>
                    </a:ext>
                  </a:extLst>
                </a:gridCol>
                <a:gridCol w="2520856">
                  <a:extLst>
                    <a:ext uri="{9D8B030D-6E8A-4147-A177-3AD203B41FA5}">
                      <a16:colId xmlns:a16="http://schemas.microsoft.com/office/drawing/2014/main" val="2766203490"/>
                    </a:ext>
                  </a:extLst>
                </a:gridCol>
                <a:gridCol w="2520856">
                  <a:extLst>
                    <a:ext uri="{9D8B030D-6E8A-4147-A177-3AD203B41FA5}">
                      <a16:colId xmlns:a16="http://schemas.microsoft.com/office/drawing/2014/main" val="3629058222"/>
                    </a:ext>
                  </a:extLst>
                </a:gridCol>
              </a:tblGrid>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latin typeface="Arial Nova Cond" panose="020B0506020202020204" pitchFamily="34" charset="0"/>
                        </a:rPr>
                        <a:t>Bi-Weekly (26)</a:t>
                      </a:r>
                    </a:p>
                  </a:txBody>
                  <a:tcPr>
                    <a:lnR w="38100" cap="flat" cmpd="sng" algn="ctr">
                      <a:solidFill>
                        <a:schemeClr val="bg1"/>
                      </a:solidFill>
                      <a:prstDash val="solid"/>
                      <a:round/>
                      <a:headEnd type="none" w="med" len="med"/>
                      <a:tailEnd type="none" w="med" len="med"/>
                    </a:lnR>
                    <a:solidFill>
                      <a:srgbClr val="124A7B"/>
                    </a:solidFill>
                  </a:tcPr>
                </a:tc>
                <a:tc>
                  <a:txBody>
                    <a:bodyPr/>
                    <a:lstStyle/>
                    <a:p>
                      <a:pPr algn="ctr"/>
                      <a:r>
                        <a:rPr lang="en-US" sz="1800" dirty="0">
                          <a:latin typeface="Arial Nova Cond" panose="020B0506020202020204" pitchFamily="34" charset="0"/>
                        </a:rPr>
                        <a:t>Basic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tc>
                  <a:txBody>
                    <a:bodyPr/>
                    <a:lstStyle/>
                    <a:p>
                      <a:pPr algn="ctr"/>
                      <a:r>
                        <a:rPr lang="en-US" sz="2000" dirty="0">
                          <a:latin typeface="Arial Nova Cond" panose="020B0506020202020204" pitchFamily="34" charset="0"/>
                        </a:rPr>
                        <a:t>Premium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tc>
                  <a:txBody>
                    <a:bodyPr/>
                    <a:lstStyle/>
                    <a:p>
                      <a:pPr algn="ctr"/>
                      <a:r>
                        <a:rPr lang="en-US" sz="2000" dirty="0">
                          <a:latin typeface="Arial Nova Cond" panose="020B0506020202020204" pitchFamily="34" charset="0"/>
                        </a:rPr>
                        <a:t>HDHP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extLst>
                  <a:ext uri="{0D108BD9-81ED-4DB2-BD59-A6C34878D82A}">
                    <a16:rowId xmlns:a16="http://schemas.microsoft.com/office/drawing/2014/main" val="2231537790"/>
                  </a:ext>
                </a:extLst>
              </a:tr>
              <a:tr h="0">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ova Cond" panose="020B0506020202020204" pitchFamily="34" charset="0"/>
                        </a:rPr>
                        <a:t>Tobacco User - Not Participating in Wellness (No Discounts)</a:t>
                      </a:r>
                    </a:p>
                  </a:txBody>
                  <a:tcPr>
                    <a:lnR w="38100" cap="flat" cmpd="sng" algn="ctr">
                      <a:solidFill>
                        <a:schemeClr val="bg1"/>
                      </a:solidFill>
                      <a:prstDash val="solid"/>
                      <a:round/>
                      <a:headEnd type="none" w="med" len="med"/>
                      <a:tailEnd type="none" w="med" len="med"/>
                    </a:lnR>
                    <a:solidFill>
                      <a:schemeClr val="bg1">
                        <a:lumMod val="85000"/>
                      </a:schemeClr>
                    </a:solidFill>
                  </a:tcPr>
                </a:tc>
                <a:tc hMerge="1">
                  <a:txBody>
                    <a:bodyPr/>
                    <a:lstStyle/>
                    <a:p>
                      <a:pPr algn="ctr" fontAlgn="ctr"/>
                      <a:r>
                        <a:rPr lang="en-US" sz="1400" b="0" i="0" u="none" strike="noStrike" dirty="0">
                          <a:solidFill>
                            <a:srgbClr val="000000"/>
                          </a:solidFill>
                          <a:effectLst/>
                          <a:latin typeface="Arial Nova Cond" panose="020B0506020202020204" pitchFamily="34" charset="0"/>
                        </a:rPr>
                        <a:t>$31.12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hMerge="1">
                  <a:txBody>
                    <a:bodyPr/>
                    <a:lstStyle/>
                    <a:p>
                      <a:pPr algn="ctr" fontAlgn="ctr"/>
                      <a:r>
                        <a:rPr lang="en-US" sz="1400" b="0" i="0" u="none" strike="noStrike" dirty="0">
                          <a:solidFill>
                            <a:srgbClr val="000000"/>
                          </a:solidFill>
                          <a:effectLst/>
                          <a:latin typeface="Arial Nova Cond" panose="020B0506020202020204" pitchFamily="34" charset="0"/>
                        </a:rPr>
                        <a:t>$101.15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hMerge="1">
                  <a:txBody>
                    <a:bodyPr/>
                    <a:lstStyle/>
                    <a:p>
                      <a:pPr algn="ctr" fontAlgn="ctr"/>
                      <a:endParaRPr lang="en-US" sz="1400" b="0" i="0" u="none" strike="noStrike" dirty="0">
                        <a:solidFill>
                          <a:srgbClr val="000000"/>
                        </a:solidFill>
                        <a:effectLst/>
                        <a:latin typeface="Arial Nova Cond" panose="020B0506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80802390"/>
                  </a:ext>
                </a:extLst>
              </a:tr>
              <a:tr h="352220">
                <a:tc>
                  <a:txBody>
                    <a:bodyPr/>
                    <a:lstStyle/>
                    <a:p>
                      <a:pPr algn="r"/>
                      <a:r>
                        <a:rPr lang="en-US" sz="1800" b="1" i="0" u="none" strike="noStrike" kern="1200" baseline="0" dirty="0">
                          <a:solidFill>
                            <a:schemeClr val="dk1"/>
                          </a:solidFill>
                          <a:latin typeface="Arial Nova Cond" panose="020B0506020202020204" pitchFamily="34" charset="0"/>
                          <a:ea typeface="+mn-ea"/>
                          <a:cs typeface="+mn-cs"/>
                        </a:rPr>
                        <a:t>Employee</a:t>
                      </a:r>
                      <a:endParaRPr lang="en-US" sz="1800" b="1" dirty="0">
                        <a:latin typeface="Arial Nova Cond" panose="020B0506020202020204" pitchFamily="34" charset="0"/>
                      </a:endParaRPr>
                    </a:p>
                  </a:txBody>
                  <a:tcP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rPr>
                        <a:t>$98.06</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rPr>
                        <a:t>$109.19</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fontAlgn="ctr"/>
                      <a:r>
                        <a:rPr lang="en-US" sz="1800" b="0" i="0" u="none" strike="noStrike" dirty="0">
                          <a:solidFill>
                            <a:srgbClr val="000000"/>
                          </a:solidFill>
                          <a:effectLst/>
                          <a:latin typeface="Arial Nova Cond" panose="020B0506020202020204" pitchFamily="34" charset="0"/>
                        </a:rPr>
                        <a:t>$76.19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364952881"/>
                  </a:ext>
                </a:extLst>
              </a:tr>
              <a:tr h="119576">
                <a:tc>
                  <a:txBody>
                    <a:bodyPr/>
                    <a:lstStyle/>
                    <a:p>
                      <a:pPr algn="r"/>
                      <a:r>
                        <a:rPr lang="en-US" sz="1800" b="1" dirty="0">
                          <a:latin typeface="Arial Nova Cond" panose="020B0506020202020204" pitchFamily="34" charset="0"/>
                        </a:rPr>
                        <a:t>Employee + Spouse</a:t>
                      </a:r>
                    </a:p>
                  </a:txBody>
                  <a:tcP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rPr>
                        <a:t>$175.65</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rPr>
                        <a:t>$187.25</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800" b="0" i="0" u="none" strike="noStrike" dirty="0">
                          <a:solidFill>
                            <a:srgbClr val="000000"/>
                          </a:solidFill>
                          <a:effectLst/>
                          <a:latin typeface="Arial Nova Cond" panose="020B0506020202020204" pitchFamily="34" charset="0"/>
                        </a:rPr>
                        <a:t>$151.46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699252507"/>
                  </a:ext>
                </a:extLst>
              </a:tr>
              <a:tr h="0">
                <a:tc>
                  <a:txBody>
                    <a:bodyPr/>
                    <a:lstStyle/>
                    <a:p>
                      <a:pPr algn="r"/>
                      <a:r>
                        <a:rPr lang="en-US" sz="1800" b="1" dirty="0">
                          <a:latin typeface="Arial Nova Cond" panose="020B0506020202020204" pitchFamily="34" charset="0"/>
                        </a:rPr>
                        <a:t>Employee + Child(ren)</a:t>
                      </a:r>
                    </a:p>
                  </a:txBody>
                  <a:tcP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rPr>
                        <a:t>$150.18</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rPr>
                        <a:t>$166.48</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fontAlgn="ctr"/>
                      <a:r>
                        <a:rPr lang="en-US" sz="1800" b="0" i="0" u="none" strike="noStrike" dirty="0">
                          <a:solidFill>
                            <a:srgbClr val="000000"/>
                          </a:solidFill>
                          <a:effectLst/>
                          <a:latin typeface="Arial Nova Cond" panose="020B0506020202020204" pitchFamily="34" charset="0"/>
                        </a:rPr>
                        <a:t>$134.38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461196648"/>
                  </a:ext>
                </a:extLst>
              </a:tr>
              <a:tr h="153741">
                <a:tc>
                  <a:txBody>
                    <a:bodyPr/>
                    <a:lstStyle/>
                    <a:p>
                      <a:pPr algn="r"/>
                      <a:r>
                        <a:rPr lang="en-US" sz="1800" b="1" dirty="0">
                          <a:latin typeface="Arial Nova Cond" panose="020B0506020202020204" pitchFamily="34" charset="0"/>
                        </a:rPr>
                        <a:t>Family </a:t>
                      </a:r>
                    </a:p>
                  </a:txBody>
                  <a:tcP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rPr>
                        <a:t>$233.25</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rPr>
                        <a:t>$251.13</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800" b="0" i="0" u="none" strike="noStrike" dirty="0">
                          <a:solidFill>
                            <a:srgbClr val="000000"/>
                          </a:solidFill>
                          <a:effectLst/>
                          <a:latin typeface="Arial Nova Cond" panose="020B0506020202020204" pitchFamily="34" charset="0"/>
                        </a:rPr>
                        <a:t>$195.97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421249836"/>
                  </a:ext>
                </a:extLst>
              </a:tr>
            </a:tbl>
          </a:graphicData>
        </a:graphic>
      </p:graphicFrame>
    </p:spTree>
    <p:extLst>
      <p:ext uri="{BB962C8B-B14F-4D97-AF65-F5344CB8AC3E}">
        <p14:creationId xmlns:p14="http://schemas.microsoft.com/office/powerpoint/2010/main" val="106489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a:xfrm>
            <a:off x="845611" y="275700"/>
            <a:ext cx="10515600" cy="1325563"/>
          </a:xfrm>
        </p:spPr>
        <p:txBody>
          <a:bodyPr/>
          <a:lstStyle/>
          <a:p>
            <a:r>
              <a:rPr lang="en-US" dirty="0">
                <a:solidFill>
                  <a:schemeClr val="bg1">
                    <a:lumMod val="65000"/>
                  </a:schemeClr>
                </a:solidFill>
              </a:rPr>
              <a:t>Medical/ Rx – Contributions</a:t>
            </a:r>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14</a:t>
            </a:fld>
            <a:endParaRPr lang="en-US" dirty="0"/>
          </a:p>
        </p:txBody>
      </p:sp>
      <p:graphicFrame>
        <p:nvGraphicFramePr>
          <p:cNvPr id="9" name="Table 8">
            <a:extLst>
              <a:ext uri="{FF2B5EF4-FFF2-40B4-BE49-F238E27FC236}">
                <a16:creationId xmlns:a16="http://schemas.microsoft.com/office/drawing/2014/main" id="{FB1257E9-6EFE-4C45-A8E1-3F16A0AE88F0}"/>
              </a:ext>
            </a:extLst>
          </p:cNvPr>
          <p:cNvGraphicFramePr>
            <a:graphicFrameLocks noGrp="1"/>
          </p:cNvGraphicFramePr>
          <p:nvPr>
            <p:extLst>
              <p:ext uri="{D42A27DB-BD31-4B8C-83A1-F6EECF244321}">
                <p14:modId xmlns:p14="http://schemas.microsoft.com/office/powerpoint/2010/main" val="3218751778"/>
              </p:ext>
            </p:extLst>
          </p:nvPr>
        </p:nvGraphicFramePr>
        <p:xfrm>
          <a:off x="845611" y="1561866"/>
          <a:ext cx="10176276" cy="2225512"/>
        </p:xfrm>
        <a:graphic>
          <a:graphicData uri="http://schemas.openxmlformats.org/drawingml/2006/table">
            <a:tbl>
              <a:tblPr firstRow="1" bandRow="1">
                <a:tableStyleId>{5C22544A-7EE6-4342-B048-85BDC9FD1C3A}</a:tableStyleId>
              </a:tblPr>
              <a:tblGrid>
                <a:gridCol w="2544069">
                  <a:extLst>
                    <a:ext uri="{9D8B030D-6E8A-4147-A177-3AD203B41FA5}">
                      <a16:colId xmlns:a16="http://schemas.microsoft.com/office/drawing/2014/main" val="327850238"/>
                    </a:ext>
                  </a:extLst>
                </a:gridCol>
                <a:gridCol w="2544069">
                  <a:extLst>
                    <a:ext uri="{9D8B030D-6E8A-4147-A177-3AD203B41FA5}">
                      <a16:colId xmlns:a16="http://schemas.microsoft.com/office/drawing/2014/main" val="1016972739"/>
                    </a:ext>
                  </a:extLst>
                </a:gridCol>
                <a:gridCol w="2544069">
                  <a:extLst>
                    <a:ext uri="{9D8B030D-6E8A-4147-A177-3AD203B41FA5}">
                      <a16:colId xmlns:a16="http://schemas.microsoft.com/office/drawing/2014/main" val="2766203490"/>
                    </a:ext>
                  </a:extLst>
                </a:gridCol>
                <a:gridCol w="2544069">
                  <a:extLst>
                    <a:ext uri="{9D8B030D-6E8A-4147-A177-3AD203B41FA5}">
                      <a16:colId xmlns:a16="http://schemas.microsoft.com/office/drawing/2014/main" val="3629058222"/>
                    </a:ext>
                  </a:extLst>
                </a:gridCol>
              </a:tblGrid>
              <a:tr h="0">
                <a:tc>
                  <a:txBody>
                    <a:bodyPr/>
                    <a:lstStyle/>
                    <a:p>
                      <a:pPr algn="r"/>
                      <a:r>
                        <a:rPr lang="en-US" sz="1800" dirty="0">
                          <a:latin typeface="Arial Nova Cond" panose="020B0506020202020204" pitchFamily="34" charset="0"/>
                        </a:rPr>
                        <a:t>Bi-Weekly (26)</a:t>
                      </a:r>
                    </a:p>
                  </a:txBody>
                  <a:tcPr>
                    <a:lnR w="38100" cap="flat" cmpd="sng" algn="ctr">
                      <a:solidFill>
                        <a:schemeClr val="bg1"/>
                      </a:solidFill>
                      <a:prstDash val="solid"/>
                      <a:round/>
                      <a:headEnd type="none" w="med" len="med"/>
                      <a:tailEnd type="none" w="med" len="med"/>
                    </a:lnR>
                    <a:solidFill>
                      <a:srgbClr val="124A7B"/>
                    </a:solidFill>
                  </a:tcPr>
                </a:tc>
                <a:tc>
                  <a:txBody>
                    <a:bodyPr/>
                    <a:lstStyle/>
                    <a:p>
                      <a:pPr algn="ctr"/>
                      <a:r>
                        <a:rPr lang="en-US" sz="2000" dirty="0">
                          <a:latin typeface="Arial Nova Cond" panose="020B0506020202020204" pitchFamily="34" charset="0"/>
                        </a:rPr>
                        <a:t>Basic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tc>
                  <a:txBody>
                    <a:bodyPr/>
                    <a:lstStyle/>
                    <a:p>
                      <a:pPr algn="ctr"/>
                      <a:r>
                        <a:rPr lang="en-US" sz="2000" dirty="0">
                          <a:latin typeface="Arial Nova Cond" panose="020B0506020202020204" pitchFamily="34" charset="0"/>
                        </a:rPr>
                        <a:t>Premium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tc>
                  <a:txBody>
                    <a:bodyPr/>
                    <a:lstStyle/>
                    <a:p>
                      <a:pPr algn="ctr"/>
                      <a:r>
                        <a:rPr lang="en-US" sz="2000" dirty="0">
                          <a:latin typeface="Arial Nova Cond" panose="020B0506020202020204" pitchFamily="34" charset="0"/>
                        </a:rPr>
                        <a:t>HDHP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extLst>
                  <a:ext uri="{0D108BD9-81ED-4DB2-BD59-A6C34878D82A}">
                    <a16:rowId xmlns:a16="http://schemas.microsoft.com/office/drawing/2014/main" val="2231537790"/>
                  </a:ext>
                </a:extLst>
              </a:tr>
              <a:tr h="0">
                <a:tc gridSpan="4">
                  <a:txBody>
                    <a:bodyPr/>
                    <a:lstStyle/>
                    <a:p>
                      <a:pPr algn="ctr"/>
                      <a:r>
                        <a:rPr lang="en-US" sz="1800" b="1" i="0" u="none" strike="noStrike" dirty="0">
                          <a:solidFill>
                            <a:srgbClr val="000000"/>
                          </a:solidFill>
                          <a:effectLst/>
                          <a:latin typeface="Arial Nova Cond" panose="020B0506020202020204" pitchFamily="34" charset="0"/>
                        </a:rPr>
                        <a:t>Non-Tobacco User – Not Participating in Wellness (Non-Tobacco User Discount Only)</a:t>
                      </a:r>
                    </a:p>
                  </a:txBody>
                  <a:tcPr>
                    <a:lnR w="38100" cap="flat" cmpd="sng" algn="ctr">
                      <a:solidFill>
                        <a:schemeClr val="bg1"/>
                      </a:solidFill>
                      <a:prstDash val="solid"/>
                      <a:round/>
                      <a:headEnd type="none" w="med" len="med"/>
                      <a:tailEnd type="none" w="med" len="med"/>
                    </a:lnR>
                    <a:solidFill>
                      <a:schemeClr val="bg1">
                        <a:lumMod val="85000"/>
                      </a:schemeClr>
                    </a:solidFill>
                  </a:tcPr>
                </a:tc>
                <a:tc hMerge="1">
                  <a:txBody>
                    <a:bodyPr/>
                    <a:lstStyle/>
                    <a:p>
                      <a:pPr algn="ctr" fontAlgn="ctr"/>
                      <a:r>
                        <a:rPr lang="en-US" sz="1400" b="0" i="0" u="none" strike="noStrike" dirty="0">
                          <a:solidFill>
                            <a:srgbClr val="000000"/>
                          </a:solidFill>
                          <a:effectLst/>
                          <a:latin typeface="Arial Nova Cond" panose="020B0506020202020204" pitchFamily="34" charset="0"/>
                        </a:rPr>
                        <a:t>$31.12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hMerge="1">
                  <a:txBody>
                    <a:bodyPr/>
                    <a:lstStyle/>
                    <a:p>
                      <a:pPr algn="ctr" fontAlgn="ctr"/>
                      <a:r>
                        <a:rPr lang="en-US" sz="1400" b="0" i="0" u="none" strike="noStrike" dirty="0">
                          <a:solidFill>
                            <a:srgbClr val="000000"/>
                          </a:solidFill>
                          <a:effectLst/>
                          <a:latin typeface="Arial Nova Cond" panose="020B0506020202020204" pitchFamily="34" charset="0"/>
                        </a:rPr>
                        <a:t>$101.15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hMerge="1">
                  <a:txBody>
                    <a:bodyPr/>
                    <a:lstStyle/>
                    <a:p>
                      <a:pPr algn="ctr" fontAlgn="ctr"/>
                      <a:endParaRPr lang="en-US" sz="1400" b="0" i="0" u="none" strike="noStrike" dirty="0">
                        <a:solidFill>
                          <a:srgbClr val="000000"/>
                        </a:solidFill>
                        <a:effectLst/>
                        <a:latin typeface="Arial Nova Cond" panose="020B0506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80802390"/>
                  </a:ext>
                </a:extLst>
              </a:tr>
              <a:tr h="352220">
                <a:tc>
                  <a:txBody>
                    <a:bodyPr/>
                    <a:lstStyle/>
                    <a:p>
                      <a:pPr algn="r"/>
                      <a:r>
                        <a:rPr lang="en-US" sz="1800" b="1" i="0" u="none" strike="noStrike" kern="1200" baseline="0" dirty="0">
                          <a:solidFill>
                            <a:schemeClr val="dk1"/>
                          </a:solidFill>
                          <a:latin typeface="Arial Nova Cond" panose="020B0506020202020204" pitchFamily="34" charset="0"/>
                          <a:ea typeface="+mn-ea"/>
                          <a:cs typeface="+mn-cs"/>
                        </a:rPr>
                        <a:t>Employee</a:t>
                      </a:r>
                      <a:endParaRPr lang="en-US" sz="1800" b="1" dirty="0">
                        <a:latin typeface="Arial Nova Cond" panose="020B0506020202020204" pitchFamily="34" charset="0"/>
                      </a:endParaRPr>
                    </a:p>
                  </a:txBody>
                  <a:tcP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kern="1200" cap="none" normalizeH="0" baseline="0" dirty="0">
                          <a:ln>
                            <a:noFill/>
                          </a:ln>
                          <a:solidFill>
                            <a:schemeClr val="tx1"/>
                          </a:solidFill>
                          <a:effectLst/>
                          <a:latin typeface="Arial Nova Cond" panose="020B0506020202020204" pitchFamily="34" charset="0"/>
                          <a:ea typeface="+mn-ea"/>
                          <a:cs typeface="+mn-cs"/>
                        </a:rPr>
                        <a:t>$63.45</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kern="1200" cap="none" normalizeH="0" baseline="0" dirty="0">
                          <a:ln>
                            <a:noFill/>
                          </a:ln>
                          <a:solidFill>
                            <a:schemeClr val="tx1"/>
                          </a:solidFill>
                          <a:effectLst/>
                          <a:latin typeface="Arial Nova Cond" panose="020B0506020202020204" pitchFamily="34" charset="0"/>
                          <a:ea typeface="+mn-ea"/>
                          <a:cs typeface="+mn-cs"/>
                        </a:rPr>
                        <a:t>$74.58</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fontAlgn="ctr"/>
                      <a:r>
                        <a:rPr lang="en-US" sz="1800" b="0" i="0" u="none" strike="noStrike" dirty="0">
                          <a:solidFill>
                            <a:srgbClr val="000000"/>
                          </a:solidFill>
                          <a:effectLst/>
                          <a:latin typeface="Arial Nova Cond" panose="020B0506020202020204" pitchFamily="34" charset="0"/>
                        </a:rPr>
                        <a:t>$41.58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364952881"/>
                  </a:ext>
                </a:extLst>
              </a:tr>
              <a:tr h="119576">
                <a:tc>
                  <a:txBody>
                    <a:bodyPr/>
                    <a:lstStyle/>
                    <a:p>
                      <a:pPr algn="r"/>
                      <a:r>
                        <a:rPr lang="en-US" sz="1800" b="1" dirty="0">
                          <a:latin typeface="Arial Nova Cond" panose="020B0506020202020204" pitchFamily="34" charset="0"/>
                        </a:rPr>
                        <a:t>Employee + Spouse</a:t>
                      </a:r>
                    </a:p>
                  </a:txBody>
                  <a:tcP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kern="1200" cap="none" normalizeH="0" baseline="0" dirty="0">
                          <a:ln>
                            <a:noFill/>
                          </a:ln>
                          <a:solidFill>
                            <a:schemeClr val="tx1"/>
                          </a:solidFill>
                          <a:effectLst/>
                          <a:latin typeface="Arial Nova Cond" panose="020B0506020202020204" pitchFamily="34" charset="0"/>
                          <a:ea typeface="+mn-ea"/>
                          <a:cs typeface="+mn-cs"/>
                        </a:rPr>
                        <a:t>$141.04</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kern="1200" cap="none" normalizeH="0" baseline="0" dirty="0">
                          <a:ln>
                            <a:noFill/>
                          </a:ln>
                          <a:solidFill>
                            <a:schemeClr val="tx1"/>
                          </a:solidFill>
                          <a:effectLst/>
                          <a:latin typeface="Arial Nova Cond" panose="020B0506020202020204" pitchFamily="34" charset="0"/>
                          <a:ea typeface="+mn-ea"/>
                          <a:cs typeface="+mn-cs"/>
                        </a:rPr>
                        <a:t>$152.64</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800" b="0" i="0" u="none" strike="noStrike" dirty="0">
                          <a:solidFill>
                            <a:srgbClr val="000000"/>
                          </a:solidFill>
                          <a:effectLst/>
                          <a:latin typeface="Arial Nova Cond" panose="020B0506020202020204" pitchFamily="34" charset="0"/>
                        </a:rPr>
                        <a:t>$116.85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699252507"/>
                  </a:ext>
                </a:extLst>
              </a:tr>
              <a:tr h="0">
                <a:tc>
                  <a:txBody>
                    <a:bodyPr/>
                    <a:lstStyle/>
                    <a:p>
                      <a:pPr algn="r"/>
                      <a:r>
                        <a:rPr lang="en-US" sz="1800" b="1" dirty="0">
                          <a:latin typeface="Arial Nova Cond" panose="020B0506020202020204" pitchFamily="34" charset="0"/>
                        </a:rPr>
                        <a:t>Employee + Child(ren)</a:t>
                      </a:r>
                    </a:p>
                  </a:txBody>
                  <a:tcP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kern="1200" cap="none" normalizeH="0" baseline="0" dirty="0">
                          <a:ln>
                            <a:noFill/>
                          </a:ln>
                          <a:solidFill>
                            <a:schemeClr val="tx1"/>
                          </a:solidFill>
                          <a:effectLst/>
                          <a:latin typeface="Arial Nova Cond" panose="020B0506020202020204" pitchFamily="34" charset="0"/>
                          <a:ea typeface="+mn-ea"/>
                          <a:cs typeface="+mn-cs"/>
                        </a:rPr>
                        <a:t>$115.57</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kern="1200" cap="none" normalizeH="0" baseline="0" dirty="0">
                          <a:ln>
                            <a:noFill/>
                          </a:ln>
                          <a:solidFill>
                            <a:schemeClr val="tx1"/>
                          </a:solidFill>
                          <a:effectLst/>
                          <a:latin typeface="Arial Nova Cond" panose="020B0506020202020204" pitchFamily="34" charset="0"/>
                          <a:ea typeface="+mn-ea"/>
                          <a:cs typeface="+mn-cs"/>
                        </a:rPr>
                        <a:t>$131.87</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fontAlgn="ctr"/>
                      <a:r>
                        <a:rPr lang="en-US" sz="1800" b="0" i="0" u="none" strike="noStrike" dirty="0">
                          <a:solidFill>
                            <a:srgbClr val="000000"/>
                          </a:solidFill>
                          <a:effectLst/>
                          <a:latin typeface="Arial Nova Cond" panose="020B0506020202020204" pitchFamily="34" charset="0"/>
                        </a:rPr>
                        <a:t>$99.77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461196648"/>
                  </a:ext>
                </a:extLst>
              </a:tr>
              <a:tr h="153741">
                <a:tc>
                  <a:txBody>
                    <a:bodyPr/>
                    <a:lstStyle/>
                    <a:p>
                      <a:pPr algn="r"/>
                      <a:r>
                        <a:rPr lang="en-US" sz="1800" b="1" dirty="0">
                          <a:latin typeface="Arial Nova Cond" panose="020B0506020202020204" pitchFamily="34" charset="0"/>
                        </a:rPr>
                        <a:t>Family </a:t>
                      </a:r>
                    </a:p>
                  </a:txBody>
                  <a:tcP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kern="1200" cap="none" normalizeH="0" baseline="0" dirty="0">
                          <a:ln>
                            <a:noFill/>
                          </a:ln>
                          <a:solidFill>
                            <a:schemeClr val="tx1"/>
                          </a:solidFill>
                          <a:effectLst/>
                          <a:latin typeface="Arial Nova Cond" panose="020B0506020202020204" pitchFamily="34" charset="0"/>
                          <a:ea typeface="+mn-ea"/>
                          <a:cs typeface="+mn-cs"/>
                        </a:rPr>
                        <a:t>$198.64</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kern="1200" cap="none" normalizeH="0" baseline="0" dirty="0">
                          <a:ln>
                            <a:noFill/>
                          </a:ln>
                          <a:solidFill>
                            <a:schemeClr val="tx1"/>
                          </a:solidFill>
                          <a:effectLst/>
                          <a:latin typeface="Arial Nova Cond" panose="020B0506020202020204" pitchFamily="34" charset="0"/>
                          <a:ea typeface="+mn-ea"/>
                          <a:cs typeface="+mn-cs"/>
                        </a:rPr>
                        <a:t>$216.52</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800" b="0" i="0" u="none" strike="noStrike" dirty="0">
                          <a:solidFill>
                            <a:srgbClr val="000000"/>
                          </a:solidFill>
                          <a:effectLst/>
                          <a:latin typeface="Arial Nova Cond" panose="020B0506020202020204" pitchFamily="34" charset="0"/>
                        </a:rPr>
                        <a:t>$161.36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421249836"/>
                  </a:ext>
                </a:extLst>
              </a:tr>
            </a:tbl>
          </a:graphicData>
        </a:graphic>
      </p:graphicFrame>
      <p:pic>
        <p:nvPicPr>
          <p:cNvPr id="10" name="Picture 2">
            <a:extLst>
              <a:ext uri="{FF2B5EF4-FFF2-40B4-BE49-F238E27FC236}">
                <a16:creationId xmlns:a16="http://schemas.microsoft.com/office/drawing/2014/main" id="{BA112A6F-5FFE-A52C-2471-4B8ED4A8D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914961" y="608149"/>
            <a:ext cx="1221227" cy="6606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a:extLst>
              <a:ext uri="{FF2B5EF4-FFF2-40B4-BE49-F238E27FC236}">
                <a16:creationId xmlns:a16="http://schemas.microsoft.com/office/drawing/2014/main" id="{40E306DB-2DEE-750B-6BF2-2C596F9C4D33}"/>
              </a:ext>
            </a:extLst>
          </p:cNvPr>
          <p:cNvGraphicFramePr>
            <a:graphicFrameLocks noGrp="1"/>
          </p:cNvGraphicFramePr>
          <p:nvPr>
            <p:extLst>
              <p:ext uri="{D42A27DB-BD31-4B8C-83A1-F6EECF244321}">
                <p14:modId xmlns:p14="http://schemas.microsoft.com/office/powerpoint/2010/main" val="2350724156"/>
              </p:ext>
            </p:extLst>
          </p:nvPr>
        </p:nvGraphicFramePr>
        <p:xfrm>
          <a:off x="845610" y="3774027"/>
          <a:ext cx="10176276" cy="2225512"/>
        </p:xfrm>
        <a:graphic>
          <a:graphicData uri="http://schemas.openxmlformats.org/drawingml/2006/table">
            <a:tbl>
              <a:tblPr firstRow="1" bandRow="1">
                <a:tableStyleId>{5C22544A-7EE6-4342-B048-85BDC9FD1C3A}</a:tableStyleId>
              </a:tblPr>
              <a:tblGrid>
                <a:gridCol w="2544069">
                  <a:extLst>
                    <a:ext uri="{9D8B030D-6E8A-4147-A177-3AD203B41FA5}">
                      <a16:colId xmlns:a16="http://schemas.microsoft.com/office/drawing/2014/main" val="327850238"/>
                    </a:ext>
                  </a:extLst>
                </a:gridCol>
                <a:gridCol w="2544069">
                  <a:extLst>
                    <a:ext uri="{9D8B030D-6E8A-4147-A177-3AD203B41FA5}">
                      <a16:colId xmlns:a16="http://schemas.microsoft.com/office/drawing/2014/main" val="1016972739"/>
                    </a:ext>
                  </a:extLst>
                </a:gridCol>
                <a:gridCol w="2544069">
                  <a:extLst>
                    <a:ext uri="{9D8B030D-6E8A-4147-A177-3AD203B41FA5}">
                      <a16:colId xmlns:a16="http://schemas.microsoft.com/office/drawing/2014/main" val="2766203490"/>
                    </a:ext>
                  </a:extLst>
                </a:gridCol>
                <a:gridCol w="2544069">
                  <a:extLst>
                    <a:ext uri="{9D8B030D-6E8A-4147-A177-3AD203B41FA5}">
                      <a16:colId xmlns:a16="http://schemas.microsoft.com/office/drawing/2014/main" val="3629058222"/>
                    </a:ext>
                  </a:extLst>
                </a:gridCol>
              </a:tblGrid>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latin typeface="Arial Nova Cond" panose="020B0506020202020204" pitchFamily="34" charset="0"/>
                        </a:rPr>
                        <a:t>Bi-Weekly (26)</a:t>
                      </a:r>
                    </a:p>
                  </a:txBody>
                  <a:tcPr>
                    <a:lnR w="38100" cap="flat" cmpd="sng" algn="ctr">
                      <a:solidFill>
                        <a:schemeClr val="bg1"/>
                      </a:solidFill>
                      <a:prstDash val="solid"/>
                      <a:round/>
                      <a:headEnd type="none" w="med" len="med"/>
                      <a:tailEnd type="none" w="med" len="med"/>
                    </a:lnR>
                    <a:solidFill>
                      <a:srgbClr val="124A7B"/>
                    </a:solidFill>
                  </a:tcPr>
                </a:tc>
                <a:tc>
                  <a:txBody>
                    <a:bodyPr/>
                    <a:lstStyle/>
                    <a:p>
                      <a:pPr algn="ctr"/>
                      <a:r>
                        <a:rPr lang="en-US" sz="1800" dirty="0">
                          <a:latin typeface="Arial Nova Cond" panose="020B0506020202020204" pitchFamily="34" charset="0"/>
                        </a:rPr>
                        <a:t>Basic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tc>
                  <a:txBody>
                    <a:bodyPr/>
                    <a:lstStyle/>
                    <a:p>
                      <a:pPr algn="ctr"/>
                      <a:r>
                        <a:rPr lang="en-US" sz="2000" dirty="0">
                          <a:latin typeface="Arial Nova Cond" panose="020B0506020202020204" pitchFamily="34" charset="0"/>
                        </a:rPr>
                        <a:t>Premium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tc>
                  <a:txBody>
                    <a:bodyPr/>
                    <a:lstStyle/>
                    <a:p>
                      <a:pPr algn="ctr"/>
                      <a:r>
                        <a:rPr lang="en-US" sz="2000" dirty="0">
                          <a:latin typeface="Arial Nova Cond" panose="020B0506020202020204" pitchFamily="34" charset="0"/>
                        </a:rPr>
                        <a:t>HDHP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extLst>
                  <a:ext uri="{0D108BD9-81ED-4DB2-BD59-A6C34878D82A}">
                    <a16:rowId xmlns:a16="http://schemas.microsoft.com/office/drawing/2014/main" val="2231537790"/>
                  </a:ext>
                </a:extLst>
              </a:tr>
              <a:tr h="0">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normalizeH="0" baseline="0" dirty="0">
                          <a:ln>
                            <a:noFill/>
                          </a:ln>
                          <a:solidFill>
                            <a:schemeClr val="tx1"/>
                          </a:solidFill>
                          <a:effectLst/>
                          <a:latin typeface="Arial Nova Cond" panose="020B0506020202020204" pitchFamily="34" charset="0"/>
                          <a:ea typeface="+mn-ea"/>
                          <a:cs typeface="+mn-cs"/>
                        </a:rPr>
                        <a:t>Tobacco User - Participating in Wellness (Wellness Discount Only)</a:t>
                      </a:r>
                    </a:p>
                  </a:txBody>
                  <a:tcPr>
                    <a:lnR w="38100" cap="flat" cmpd="sng" algn="ctr">
                      <a:solidFill>
                        <a:schemeClr val="bg1"/>
                      </a:solidFill>
                      <a:prstDash val="solid"/>
                      <a:round/>
                      <a:headEnd type="none" w="med" len="med"/>
                      <a:tailEnd type="none" w="med" len="med"/>
                    </a:lnR>
                    <a:solidFill>
                      <a:schemeClr val="bg1">
                        <a:lumMod val="85000"/>
                      </a:schemeClr>
                    </a:solidFill>
                  </a:tcPr>
                </a:tc>
                <a:tc hMerge="1">
                  <a:txBody>
                    <a:bodyPr/>
                    <a:lstStyle/>
                    <a:p>
                      <a:pPr algn="ctr" fontAlgn="ctr"/>
                      <a:r>
                        <a:rPr lang="en-US" sz="1400" b="0" i="0" u="none" strike="noStrike" dirty="0">
                          <a:solidFill>
                            <a:srgbClr val="000000"/>
                          </a:solidFill>
                          <a:effectLst/>
                          <a:latin typeface="Arial Nova Cond" panose="020B0506020202020204" pitchFamily="34" charset="0"/>
                        </a:rPr>
                        <a:t>$31.12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hMerge="1">
                  <a:txBody>
                    <a:bodyPr/>
                    <a:lstStyle/>
                    <a:p>
                      <a:pPr algn="ctr" fontAlgn="ctr"/>
                      <a:r>
                        <a:rPr lang="en-US" sz="1400" b="0" i="0" u="none" strike="noStrike" dirty="0">
                          <a:solidFill>
                            <a:srgbClr val="000000"/>
                          </a:solidFill>
                          <a:effectLst/>
                          <a:latin typeface="Arial Nova Cond" panose="020B0506020202020204" pitchFamily="34" charset="0"/>
                        </a:rPr>
                        <a:t>$101.15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hMerge="1">
                  <a:txBody>
                    <a:bodyPr/>
                    <a:lstStyle/>
                    <a:p>
                      <a:pPr algn="ctr" fontAlgn="ctr"/>
                      <a:endParaRPr lang="en-US" sz="1400" b="0" i="0" u="none" strike="noStrike" dirty="0">
                        <a:solidFill>
                          <a:srgbClr val="000000"/>
                        </a:solidFill>
                        <a:effectLst/>
                        <a:latin typeface="Arial Nova Cond" panose="020B0506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80802390"/>
                  </a:ext>
                </a:extLst>
              </a:tr>
              <a:tr h="352220">
                <a:tc>
                  <a:txBody>
                    <a:bodyPr/>
                    <a:lstStyle/>
                    <a:p>
                      <a:pPr algn="r"/>
                      <a:r>
                        <a:rPr lang="en-US" sz="1800" b="1" i="0" u="none" strike="noStrike" kern="1200" baseline="0" dirty="0">
                          <a:solidFill>
                            <a:schemeClr val="dk1"/>
                          </a:solidFill>
                          <a:latin typeface="Arial Nova Cond" panose="020B0506020202020204" pitchFamily="34" charset="0"/>
                          <a:ea typeface="+mn-ea"/>
                          <a:cs typeface="+mn-cs"/>
                        </a:rPr>
                        <a:t>Employee</a:t>
                      </a:r>
                      <a:endParaRPr lang="en-US" sz="1800" b="1" dirty="0">
                        <a:latin typeface="Arial Nova Cond" panose="020B0506020202020204" pitchFamily="34" charset="0"/>
                      </a:endParaRPr>
                    </a:p>
                  </a:txBody>
                  <a:tcP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kern="1200" cap="none" normalizeH="0" baseline="0" dirty="0">
                          <a:ln>
                            <a:noFill/>
                          </a:ln>
                          <a:solidFill>
                            <a:schemeClr val="tx1"/>
                          </a:solidFill>
                          <a:effectLst/>
                          <a:latin typeface="Arial Nova Cond" panose="020B0506020202020204" pitchFamily="34" charset="0"/>
                          <a:ea typeface="+mn-ea"/>
                          <a:cs typeface="+mn-cs"/>
                        </a:rPr>
                        <a:t>$63.45</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kern="1200" cap="none" normalizeH="0" baseline="0" dirty="0">
                          <a:ln>
                            <a:noFill/>
                          </a:ln>
                          <a:solidFill>
                            <a:schemeClr val="tx1"/>
                          </a:solidFill>
                          <a:effectLst/>
                          <a:latin typeface="Arial Nova Cond" panose="020B0506020202020204" pitchFamily="34" charset="0"/>
                          <a:ea typeface="+mn-ea"/>
                          <a:cs typeface="+mn-cs"/>
                        </a:rPr>
                        <a:t>$74.58</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fontAlgn="ctr"/>
                      <a:r>
                        <a:rPr lang="en-US" sz="1800" b="0" i="0" u="none" strike="noStrike" dirty="0">
                          <a:solidFill>
                            <a:srgbClr val="000000"/>
                          </a:solidFill>
                          <a:effectLst/>
                          <a:latin typeface="Arial Nova Cond" panose="020B0506020202020204" pitchFamily="34" charset="0"/>
                        </a:rPr>
                        <a:t>$41.58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364952881"/>
                  </a:ext>
                </a:extLst>
              </a:tr>
              <a:tr h="119576">
                <a:tc>
                  <a:txBody>
                    <a:bodyPr/>
                    <a:lstStyle/>
                    <a:p>
                      <a:pPr algn="r"/>
                      <a:r>
                        <a:rPr lang="en-US" sz="1800" b="1" dirty="0">
                          <a:latin typeface="Arial Nova Cond" panose="020B0506020202020204" pitchFamily="34" charset="0"/>
                        </a:rPr>
                        <a:t>Employee + Spouse</a:t>
                      </a:r>
                    </a:p>
                  </a:txBody>
                  <a:tcP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kern="1200" cap="none" normalizeH="0" baseline="0" dirty="0">
                          <a:ln>
                            <a:noFill/>
                          </a:ln>
                          <a:solidFill>
                            <a:schemeClr val="tx1"/>
                          </a:solidFill>
                          <a:effectLst/>
                          <a:latin typeface="Arial Nova Cond" panose="020B0506020202020204" pitchFamily="34" charset="0"/>
                          <a:ea typeface="+mn-ea"/>
                          <a:cs typeface="+mn-cs"/>
                        </a:rPr>
                        <a:t>$141.04</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kern="1200" cap="none" normalizeH="0" baseline="0" dirty="0">
                          <a:ln>
                            <a:noFill/>
                          </a:ln>
                          <a:solidFill>
                            <a:schemeClr val="tx1"/>
                          </a:solidFill>
                          <a:effectLst/>
                          <a:latin typeface="Arial Nova Cond" panose="020B0506020202020204" pitchFamily="34" charset="0"/>
                          <a:ea typeface="+mn-ea"/>
                          <a:cs typeface="+mn-cs"/>
                        </a:rPr>
                        <a:t>$152.64</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800" b="0" i="0" u="none" strike="noStrike" dirty="0">
                          <a:solidFill>
                            <a:srgbClr val="000000"/>
                          </a:solidFill>
                          <a:effectLst/>
                          <a:latin typeface="Arial Nova Cond" panose="020B0506020202020204" pitchFamily="34" charset="0"/>
                        </a:rPr>
                        <a:t>$116.85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699252507"/>
                  </a:ext>
                </a:extLst>
              </a:tr>
              <a:tr h="0">
                <a:tc>
                  <a:txBody>
                    <a:bodyPr/>
                    <a:lstStyle/>
                    <a:p>
                      <a:pPr algn="r"/>
                      <a:r>
                        <a:rPr lang="en-US" sz="1800" b="1" dirty="0">
                          <a:latin typeface="Arial Nova Cond" panose="020B0506020202020204" pitchFamily="34" charset="0"/>
                        </a:rPr>
                        <a:t>Employee + Child(ren)</a:t>
                      </a:r>
                    </a:p>
                  </a:txBody>
                  <a:tcP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kern="1200" cap="none" normalizeH="0" baseline="0" dirty="0">
                          <a:ln>
                            <a:noFill/>
                          </a:ln>
                          <a:solidFill>
                            <a:schemeClr val="tx1"/>
                          </a:solidFill>
                          <a:effectLst/>
                          <a:latin typeface="Arial Nova Cond" panose="020B0506020202020204" pitchFamily="34" charset="0"/>
                          <a:ea typeface="+mn-ea"/>
                          <a:cs typeface="+mn-cs"/>
                        </a:rPr>
                        <a:t>$115.57</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kern="1200" cap="none" normalizeH="0" baseline="0" dirty="0">
                          <a:ln>
                            <a:noFill/>
                          </a:ln>
                          <a:solidFill>
                            <a:schemeClr val="tx1"/>
                          </a:solidFill>
                          <a:effectLst/>
                          <a:latin typeface="Arial Nova Cond" panose="020B0506020202020204" pitchFamily="34" charset="0"/>
                          <a:ea typeface="+mn-ea"/>
                          <a:cs typeface="+mn-cs"/>
                        </a:rPr>
                        <a:t>$131.87</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fontAlgn="ctr"/>
                      <a:r>
                        <a:rPr lang="en-US" sz="1800" b="0" i="0" u="none" strike="noStrike" dirty="0">
                          <a:solidFill>
                            <a:srgbClr val="000000"/>
                          </a:solidFill>
                          <a:effectLst/>
                          <a:latin typeface="Arial Nova Cond" panose="020B0506020202020204" pitchFamily="34" charset="0"/>
                        </a:rPr>
                        <a:t>$99.77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461196648"/>
                  </a:ext>
                </a:extLst>
              </a:tr>
              <a:tr h="153741">
                <a:tc>
                  <a:txBody>
                    <a:bodyPr/>
                    <a:lstStyle/>
                    <a:p>
                      <a:pPr algn="r"/>
                      <a:r>
                        <a:rPr lang="en-US" sz="1800" b="1" dirty="0">
                          <a:latin typeface="Arial Nova Cond" panose="020B0506020202020204" pitchFamily="34" charset="0"/>
                        </a:rPr>
                        <a:t>Family </a:t>
                      </a:r>
                    </a:p>
                  </a:txBody>
                  <a:tcP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kern="1200" cap="none" normalizeH="0" baseline="0" dirty="0">
                          <a:ln>
                            <a:noFill/>
                          </a:ln>
                          <a:solidFill>
                            <a:schemeClr val="tx1"/>
                          </a:solidFill>
                          <a:effectLst/>
                          <a:latin typeface="Arial Nova Cond" panose="020B0506020202020204" pitchFamily="34" charset="0"/>
                          <a:ea typeface="+mn-ea"/>
                          <a:cs typeface="+mn-cs"/>
                        </a:rPr>
                        <a:t>$198.64</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kern="1200" cap="none" normalizeH="0" baseline="0" dirty="0">
                          <a:ln>
                            <a:noFill/>
                          </a:ln>
                          <a:solidFill>
                            <a:schemeClr val="tx1"/>
                          </a:solidFill>
                          <a:effectLst/>
                          <a:latin typeface="Arial Nova Cond" panose="020B0506020202020204" pitchFamily="34" charset="0"/>
                          <a:ea typeface="+mn-ea"/>
                          <a:cs typeface="+mn-cs"/>
                        </a:rPr>
                        <a:t>$216.52</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800" b="0" i="0" u="none" strike="noStrike" dirty="0">
                          <a:solidFill>
                            <a:srgbClr val="000000"/>
                          </a:solidFill>
                          <a:effectLst/>
                          <a:latin typeface="Arial Nova Cond" panose="020B0506020202020204" pitchFamily="34" charset="0"/>
                        </a:rPr>
                        <a:t>$161.36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421249836"/>
                  </a:ext>
                </a:extLst>
              </a:tr>
            </a:tbl>
          </a:graphicData>
        </a:graphic>
      </p:graphicFrame>
    </p:spTree>
    <p:extLst>
      <p:ext uri="{BB962C8B-B14F-4D97-AF65-F5344CB8AC3E}">
        <p14:creationId xmlns:p14="http://schemas.microsoft.com/office/powerpoint/2010/main" val="145026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lstStyle/>
          <a:p>
            <a:r>
              <a:rPr lang="en-US" dirty="0">
                <a:solidFill>
                  <a:schemeClr val="bg1">
                    <a:lumMod val="65000"/>
                  </a:schemeClr>
                </a:solidFill>
              </a:rPr>
              <a:t>Medical Plan Comparison Examples </a:t>
            </a:r>
            <a:endParaRPr lang="en-US" dirty="0"/>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15</a:t>
            </a:fld>
            <a:endParaRPr lang="en-US" dirty="0"/>
          </a:p>
        </p:txBody>
      </p:sp>
      <p:graphicFrame>
        <p:nvGraphicFramePr>
          <p:cNvPr id="6" name="Table 13">
            <a:extLst>
              <a:ext uri="{FF2B5EF4-FFF2-40B4-BE49-F238E27FC236}">
                <a16:creationId xmlns:a16="http://schemas.microsoft.com/office/drawing/2014/main" id="{6B6CEA14-10F2-4C93-9BA5-3D29FA98EE1E}"/>
              </a:ext>
            </a:extLst>
          </p:cNvPr>
          <p:cNvGraphicFramePr>
            <a:graphicFrameLocks/>
          </p:cNvGraphicFramePr>
          <p:nvPr>
            <p:extLst>
              <p:ext uri="{D42A27DB-BD31-4B8C-83A1-F6EECF244321}">
                <p14:modId xmlns:p14="http://schemas.microsoft.com/office/powerpoint/2010/main" val="3077339671"/>
              </p:ext>
            </p:extLst>
          </p:nvPr>
        </p:nvGraphicFramePr>
        <p:xfrm>
          <a:off x="1547087" y="1607842"/>
          <a:ext cx="9097827" cy="4318562"/>
        </p:xfrm>
        <a:graphic>
          <a:graphicData uri="http://schemas.openxmlformats.org/drawingml/2006/table">
            <a:tbl>
              <a:tblPr firstRow="1" bandRow="1">
                <a:tableStyleId>{5C22544A-7EE6-4342-B048-85BDC9FD1C3A}</a:tableStyleId>
              </a:tblPr>
              <a:tblGrid>
                <a:gridCol w="3032609">
                  <a:extLst>
                    <a:ext uri="{9D8B030D-6E8A-4147-A177-3AD203B41FA5}">
                      <a16:colId xmlns:a16="http://schemas.microsoft.com/office/drawing/2014/main" val="3144870291"/>
                    </a:ext>
                  </a:extLst>
                </a:gridCol>
                <a:gridCol w="3032609">
                  <a:extLst>
                    <a:ext uri="{9D8B030D-6E8A-4147-A177-3AD203B41FA5}">
                      <a16:colId xmlns:a16="http://schemas.microsoft.com/office/drawing/2014/main" val="2500959198"/>
                    </a:ext>
                  </a:extLst>
                </a:gridCol>
                <a:gridCol w="3032609">
                  <a:extLst>
                    <a:ext uri="{9D8B030D-6E8A-4147-A177-3AD203B41FA5}">
                      <a16:colId xmlns:a16="http://schemas.microsoft.com/office/drawing/2014/main" val="2960731211"/>
                    </a:ext>
                  </a:extLst>
                </a:gridCol>
              </a:tblGrid>
              <a:tr h="289455">
                <a:tc gridSpan="3">
                  <a:txBody>
                    <a:bodyPr/>
                    <a:lstStyle/>
                    <a:p>
                      <a:pPr algn="ctr"/>
                      <a:r>
                        <a:rPr lang="en-US" sz="1800" b="1" dirty="0">
                          <a:latin typeface="Arial Nova Cond" panose="020B0506020202020204" pitchFamily="34" charset="0"/>
                        </a:rPr>
                        <a:t>Joe’s Simple Fracture </a:t>
                      </a:r>
                      <a:r>
                        <a:rPr lang="en-US" sz="1800" b="0" dirty="0">
                          <a:latin typeface="Arial Nova Cond" panose="020B0506020202020204" pitchFamily="34" charset="0"/>
                        </a:rPr>
                        <a:t>(in-network emergency room visit &amp; follow up care) </a:t>
                      </a:r>
                    </a:p>
                  </a:txBody>
                  <a:tcPr anchor="ctr">
                    <a:lnR w="38100" cap="flat" cmpd="sng" algn="ctr">
                      <a:solidFill>
                        <a:schemeClr val="bg1"/>
                      </a:solidFill>
                      <a:prstDash val="solid"/>
                      <a:round/>
                      <a:headEnd type="none" w="med" len="med"/>
                      <a:tailEnd type="none" w="med" len="med"/>
                    </a:lnR>
                    <a:solidFill>
                      <a:srgbClr val="124A7B"/>
                    </a:solidFill>
                  </a:tcPr>
                </a:tc>
                <a:tc hMerge="1">
                  <a:txBody>
                    <a:bodyPr/>
                    <a:lstStyle/>
                    <a:p>
                      <a:pPr algn="ctr"/>
                      <a:endParaRPr lang="en-US" sz="1600" b="1" dirty="0">
                        <a:latin typeface="Arial Nova Cond" panose="020B0506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D7D31"/>
                    </a:solidFill>
                  </a:tcPr>
                </a:tc>
                <a:tc hMerge="1">
                  <a:txBody>
                    <a:bodyPr/>
                    <a:lstStyle/>
                    <a:p>
                      <a:pPr algn="ctr"/>
                      <a:endParaRPr lang="en-US" sz="1600" b="1" dirty="0">
                        <a:latin typeface="Arial Nova Cond" panose="020B0506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D7D31"/>
                    </a:solidFill>
                  </a:tcPr>
                </a:tc>
                <a:extLst>
                  <a:ext uri="{0D108BD9-81ED-4DB2-BD59-A6C34878D82A}">
                    <a16:rowId xmlns:a16="http://schemas.microsoft.com/office/drawing/2014/main" val="2590577368"/>
                  </a:ext>
                </a:extLst>
              </a:tr>
              <a:tr h="265334">
                <a:tc>
                  <a:txBody>
                    <a:bodyPr/>
                    <a:lstStyle/>
                    <a:p>
                      <a:pPr algn="ctr"/>
                      <a:r>
                        <a:rPr lang="en-US" sz="1600" b="1" dirty="0">
                          <a:solidFill>
                            <a:schemeClr val="bg1"/>
                          </a:solidFill>
                          <a:latin typeface="Arial Nova Cond" panose="020B0506020202020204" pitchFamily="34" charset="0"/>
                        </a:rPr>
                        <a:t>Basic</a:t>
                      </a:r>
                    </a:p>
                  </a:txBody>
                  <a:tcPr>
                    <a:lnR w="76200" cap="flat" cmpd="sng" algn="ctr">
                      <a:solidFill>
                        <a:schemeClr val="bg1"/>
                      </a:solidFill>
                      <a:prstDash val="solid"/>
                      <a:round/>
                      <a:headEnd type="none" w="med" len="med"/>
                      <a:tailEnd type="none" w="med" len="med"/>
                    </a:lnR>
                    <a:solidFill>
                      <a:srgbClr val="124A7B"/>
                    </a:solidFill>
                  </a:tcPr>
                </a:tc>
                <a:tc>
                  <a:txBody>
                    <a:bodyPr/>
                    <a:lstStyle/>
                    <a:p>
                      <a:pPr algn="ctr"/>
                      <a:r>
                        <a:rPr lang="en-US" sz="1600" b="1" dirty="0">
                          <a:solidFill>
                            <a:schemeClr val="bg1"/>
                          </a:solidFill>
                          <a:latin typeface="Arial Nova Cond" panose="020B0506020202020204" pitchFamily="34" charset="0"/>
                        </a:rPr>
                        <a:t>Premium </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24A7B"/>
                    </a:solidFill>
                  </a:tcPr>
                </a:tc>
                <a:tc>
                  <a:txBody>
                    <a:bodyPr/>
                    <a:lstStyle/>
                    <a:p>
                      <a:pPr algn="ctr"/>
                      <a:r>
                        <a:rPr lang="en-US" sz="1600" b="1" dirty="0">
                          <a:solidFill>
                            <a:schemeClr val="bg1"/>
                          </a:solidFill>
                          <a:latin typeface="Arial Nova Cond" panose="020B0506020202020204" pitchFamily="34" charset="0"/>
                        </a:rPr>
                        <a:t>HDHP </a:t>
                      </a:r>
                    </a:p>
                  </a:txBody>
                  <a:tcP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24A7B"/>
                    </a:solidFill>
                  </a:tcPr>
                </a:tc>
                <a:extLst>
                  <a:ext uri="{0D108BD9-81ED-4DB2-BD59-A6C34878D82A}">
                    <a16:rowId xmlns:a16="http://schemas.microsoft.com/office/drawing/2014/main" val="4039831665"/>
                  </a:ext>
                </a:extLst>
              </a:tr>
              <a:tr h="916609">
                <a:tc>
                  <a:txBody>
                    <a:bodyPr/>
                    <a:lstStyle/>
                    <a:p>
                      <a:pPr algn="ctr"/>
                      <a:r>
                        <a:rPr lang="en-US" sz="1400" b="1" dirty="0">
                          <a:solidFill>
                            <a:schemeClr val="tx1"/>
                          </a:solidFill>
                          <a:latin typeface="Arial Nova Cond" panose="020B0506020202020204" pitchFamily="34" charset="0"/>
                        </a:rPr>
                        <a:t>Plan Details:</a:t>
                      </a:r>
                    </a:p>
                    <a:p>
                      <a:pPr algn="ctr"/>
                      <a:r>
                        <a:rPr lang="en-US" sz="1400" b="0" dirty="0">
                          <a:solidFill>
                            <a:schemeClr val="tx1"/>
                          </a:solidFill>
                          <a:latin typeface="Arial Nova Cond" panose="020B0506020202020204" pitchFamily="34" charset="0"/>
                        </a:rPr>
                        <a:t>Plan Deductible: </a:t>
                      </a:r>
                      <a:r>
                        <a:rPr lang="en-US" sz="1400" b="1" dirty="0">
                          <a:solidFill>
                            <a:schemeClr val="tx1"/>
                          </a:solidFill>
                          <a:latin typeface="Arial Nova Cond" panose="020B0506020202020204" pitchFamily="34" charset="0"/>
                        </a:rPr>
                        <a:t>$2,000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Nova Cond" panose="020B0506020202020204" pitchFamily="34" charset="0"/>
                        </a:rPr>
                        <a:t>Specialist Copay: </a:t>
                      </a:r>
                      <a:r>
                        <a:rPr lang="en-US" sz="1400" b="1" dirty="0">
                          <a:solidFill>
                            <a:schemeClr val="tx1"/>
                          </a:solidFill>
                          <a:latin typeface="Arial Nova Cond" panose="020B0506020202020204" pitchFamily="34" charset="0"/>
                        </a:rPr>
                        <a:t>$25</a:t>
                      </a:r>
                      <a:endParaRPr lang="en-US" sz="1400" b="1" kern="1200" dirty="0">
                        <a:solidFill>
                          <a:schemeClr val="tx1"/>
                        </a:solidFill>
                        <a:latin typeface="Arial Nova Cond" panose="020B0506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Nova Cond" panose="020B0506020202020204" pitchFamily="34" charset="0"/>
                        </a:rPr>
                        <a:t>Hospital Facility Coinsurance: </a:t>
                      </a:r>
                      <a:r>
                        <a:rPr lang="en-US" sz="1400" b="1" dirty="0">
                          <a:solidFill>
                            <a:schemeClr val="tx1"/>
                          </a:solidFill>
                          <a:latin typeface="Arial Nova Cond" panose="020B0506020202020204" pitchFamily="34" charset="0"/>
                        </a:rPr>
                        <a:t>$250</a:t>
                      </a:r>
                      <a:endParaRPr lang="en-US" sz="1400" b="1" kern="1200" dirty="0">
                        <a:solidFill>
                          <a:schemeClr val="tx1"/>
                        </a:solidFill>
                        <a:latin typeface="Arial Nova Cond" panose="020B0506020202020204" pitchFamily="34" charset="0"/>
                        <a:ea typeface="+mn-ea"/>
                        <a:cs typeface="+mn-cs"/>
                      </a:endParaRPr>
                    </a:p>
                    <a:p>
                      <a:pPr algn="ctr"/>
                      <a:r>
                        <a:rPr lang="en-US" sz="1400" b="0" dirty="0">
                          <a:solidFill>
                            <a:schemeClr val="tx1"/>
                          </a:solidFill>
                          <a:latin typeface="Arial Nova Cond" panose="020B0506020202020204" pitchFamily="34" charset="0"/>
                        </a:rPr>
                        <a:t>Other Coinsurance: </a:t>
                      </a:r>
                      <a:r>
                        <a:rPr lang="en-US" sz="1400" b="1" kern="1200" dirty="0">
                          <a:solidFill>
                            <a:schemeClr val="tx1"/>
                          </a:solidFill>
                          <a:latin typeface="Arial Nova Cond" panose="020B0506020202020204" pitchFamily="34" charset="0"/>
                          <a:ea typeface="+mn-ea"/>
                          <a:cs typeface="+mn-cs"/>
                        </a:rPr>
                        <a:t>20%</a:t>
                      </a:r>
                    </a:p>
                  </a:txBody>
                  <a:tcPr anchor="ctr">
                    <a:lnR w="762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US" sz="1400" b="1" dirty="0">
                          <a:solidFill>
                            <a:schemeClr val="tx1"/>
                          </a:solidFill>
                          <a:latin typeface="Arial Nova Cond" panose="020B0506020202020204" pitchFamily="34" charset="0"/>
                        </a:rPr>
                        <a:t>Plan Details: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Nova Cond" panose="020B0506020202020204" pitchFamily="34" charset="0"/>
                        </a:rPr>
                        <a:t>Plan Deductible: </a:t>
                      </a:r>
                      <a:r>
                        <a:rPr lang="en-US" sz="1400" b="1" dirty="0">
                          <a:solidFill>
                            <a:schemeClr val="tx1"/>
                          </a:solidFill>
                          <a:latin typeface="Arial Nova Cond" panose="020B0506020202020204" pitchFamily="34" charset="0"/>
                        </a:rPr>
                        <a:t>$1,000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Nova Cond" panose="020B0506020202020204" pitchFamily="34" charset="0"/>
                        </a:rPr>
                        <a:t>Specialist Copay: </a:t>
                      </a:r>
                      <a:r>
                        <a:rPr lang="en-US" sz="1400" b="1" dirty="0">
                          <a:solidFill>
                            <a:schemeClr val="tx1"/>
                          </a:solidFill>
                          <a:latin typeface="Arial Nova Cond" panose="020B0506020202020204" pitchFamily="34" charset="0"/>
                        </a:rPr>
                        <a:t>$25</a:t>
                      </a:r>
                      <a:endParaRPr lang="en-US" sz="1400" b="1" kern="1200" dirty="0">
                        <a:solidFill>
                          <a:schemeClr val="tx1"/>
                        </a:solidFill>
                        <a:latin typeface="Arial Nova Cond" panose="020B0506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Nova Cond" panose="020B0506020202020204" pitchFamily="34" charset="0"/>
                        </a:rPr>
                        <a:t>Hospital Facility Coinsurance: </a:t>
                      </a:r>
                      <a:r>
                        <a:rPr lang="en-US" sz="1400" b="1" dirty="0">
                          <a:solidFill>
                            <a:schemeClr val="tx1"/>
                          </a:solidFill>
                          <a:latin typeface="Arial Nova Cond" panose="020B0506020202020204" pitchFamily="34" charset="0"/>
                        </a:rPr>
                        <a:t>$250</a:t>
                      </a:r>
                      <a:endParaRPr lang="en-US" sz="1400" b="1" kern="1200" dirty="0">
                        <a:solidFill>
                          <a:schemeClr val="tx1"/>
                        </a:solidFill>
                        <a:latin typeface="Arial Nova Cond" panose="020B0506020202020204" pitchFamily="34" charset="0"/>
                        <a:ea typeface="+mn-ea"/>
                        <a:cs typeface="+mn-cs"/>
                      </a:endParaRPr>
                    </a:p>
                    <a:p>
                      <a:pPr algn="ctr"/>
                      <a:r>
                        <a:rPr lang="en-US" sz="1400" b="0" dirty="0">
                          <a:solidFill>
                            <a:schemeClr val="tx1"/>
                          </a:solidFill>
                          <a:latin typeface="Arial Nova Cond" panose="020B0506020202020204" pitchFamily="34" charset="0"/>
                        </a:rPr>
                        <a:t>Other Copay: </a:t>
                      </a:r>
                      <a:r>
                        <a:rPr lang="en-US" sz="1400" b="1" kern="1200" dirty="0">
                          <a:solidFill>
                            <a:schemeClr val="tx1"/>
                          </a:solidFill>
                          <a:latin typeface="Arial Nova Cond" panose="020B0506020202020204" pitchFamily="34" charset="0"/>
                          <a:ea typeface="+mn-ea"/>
                          <a:cs typeface="+mn-cs"/>
                        </a:rPr>
                        <a:t>10%</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400" b="1" dirty="0">
                          <a:solidFill>
                            <a:schemeClr val="tx1"/>
                          </a:solidFill>
                          <a:latin typeface="Arial Nova Cond" panose="020B0506020202020204" pitchFamily="34" charset="0"/>
                        </a:rPr>
                        <a:t>Plan Details:</a:t>
                      </a:r>
                    </a:p>
                    <a:p>
                      <a:pPr algn="ctr"/>
                      <a:r>
                        <a:rPr lang="en-US" sz="1400" b="0" dirty="0">
                          <a:solidFill>
                            <a:schemeClr val="tx1"/>
                          </a:solidFill>
                          <a:latin typeface="Arial Nova Cond" panose="020B0506020202020204" pitchFamily="34" charset="0"/>
                        </a:rPr>
                        <a:t>Plan Deductible: </a:t>
                      </a:r>
                      <a:r>
                        <a:rPr lang="en-US" sz="1400" b="1" dirty="0">
                          <a:solidFill>
                            <a:schemeClr val="tx1"/>
                          </a:solidFill>
                          <a:latin typeface="Arial Nova Cond" panose="020B0506020202020204" pitchFamily="34" charset="0"/>
                        </a:rPr>
                        <a:t>$1,600</a:t>
                      </a:r>
                    </a:p>
                    <a:p>
                      <a:pPr marL="0" algn="ctr" defTabSz="914400" rtl="0" eaLnBrk="1" latinLnBrk="0" hangingPunct="1"/>
                      <a:r>
                        <a:rPr lang="en-US" sz="1400" b="0" dirty="0">
                          <a:solidFill>
                            <a:schemeClr val="tx1"/>
                          </a:solidFill>
                          <a:latin typeface="Arial Nova Cond" panose="020B0506020202020204" pitchFamily="34" charset="0"/>
                        </a:rPr>
                        <a:t>Specialist Coinsurance: </a:t>
                      </a:r>
                      <a:r>
                        <a:rPr lang="en-US" sz="1400" b="1" dirty="0">
                          <a:solidFill>
                            <a:schemeClr val="tx1"/>
                          </a:solidFill>
                          <a:latin typeface="Arial Nova Cond" panose="020B0506020202020204" pitchFamily="34" charset="0"/>
                        </a:rPr>
                        <a:t>10%</a:t>
                      </a:r>
                      <a:endParaRPr lang="en-US" sz="1400" b="1" kern="1200" dirty="0">
                        <a:solidFill>
                          <a:schemeClr val="tx1"/>
                        </a:solidFill>
                        <a:latin typeface="Arial Nova Cond" panose="020B0506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Nova Cond" panose="020B0506020202020204" pitchFamily="34" charset="0"/>
                        </a:rPr>
                        <a:t>Hospital Facility Coinsurance: </a:t>
                      </a:r>
                      <a:r>
                        <a:rPr lang="en-US" sz="1400" b="1" dirty="0">
                          <a:solidFill>
                            <a:schemeClr val="tx1"/>
                          </a:solidFill>
                          <a:latin typeface="Arial Nova Cond" panose="020B0506020202020204" pitchFamily="34" charset="0"/>
                        </a:rPr>
                        <a:t>10%</a:t>
                      </a:r>
                      <a:endParaRPr lang="en-US" sz="1400" b="1" kern="1200" dirty="0">
                        <a:solidFill>
                          <a:schemeClr val="tx1"/>
                        </a:solidFill>
                        <a:latin typeface="Arial Nova Cond" panose="020B0506020202020204" pitchFamily="34" charset="0"/>
                        <a:ea typeface="+mn-ea"/>
                        <a:cs typeface="+mn-cs"/>
                      </a:endParaRPr>
                    </a:p>
                    <a:p>
                      <a:pPr algn="ctr"/>
                      <a:r>
                        <a:rPr lang="en-US" sz="1400" b="0" dirty="0">
                          <a:solidFill>
                            <a:schemeClr val="tx1"/>
                          </a:solidFill>
                          <a:latin typeface="Arial Nova Cond" panose="020B0506020202020204" pitchFamily="34" charset="0"/>
                        </a:rPr>
                        <a:t>Other Coinsurance: </a:t>
                      </a:r>
                      <a:r>
                        <a:rPr lang="en-US" sz="1400" b="1" dirty="0">
                          <a:solidFill>
                            <a:schemeClr val="tx1"/>
                          </a:solidFill>
                          <a:latin typeface="Arial Nova Cond" panose="020B0506020202020204" pitchFamily="34" charset="0"/>
                        </a:rPr>
                        <a:t>10%</a:t>
                      </a:r>
                      <a:endParaRPr lang="en-US" sz="1400" b="1" kern="1200" dirty="0">
                        <a:solidFill>
                          <a:schemeClr val="tx1"/>
                        </a:solidFill>
                        <a:latin typeface="Arial Nova Cond" panose="020B0506020202020204" pitchFamily="34" charset="0"/>
                        <a:ea typeface="+mn-ea"/>
                        <a:cs typeface="+mn-cs"/>
                      </a:endParaRP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03247897"/>
                  </a:ext>
                </a:extLst>
              </a:tr>
              <a:tr h="453855">
                <a:tc gridSpan="3">
                  <a:txBody>
                    <a:bodyPr/>
                    <a:lstStyle/>
                    <a:p>
                      <a:pPr algn="ctr"/>
                      <a:r>
                        <a:rPr lang="en-US" sz="1400" b="1" dirty="0">
                          <a:solidFill>
                            <a:schemeClr val="tx1"/>
                          </a:solidFill>
                          <a:latin typeface="Arial Nova Cond" panose="020B0506020202020204" pitchFamily="34" charset="0"/>
                        </a:rPr>
                        <a:t>Services in this example: </a:t>
                      </a:r>
                      <a:r>
                        <a:rPr lang="en-US" sz="1400" b="0" dirty="0">
                          <a:solidFill>
                            <a:schemeClr val="tx1"/>
                          </a:solidFill>
                          <a:latin typeface="Arial Nova Cond" panose="020B0506020202020204" pitchFamily="34" charset="0"/>
                        </a:rPr>
                        <a:t>Emergency room visit (including medical supplies), X-Ray, Durable medical equipment (crutches), Visits for Rehabilitation services (physical therapy)</a:t>
                      </a:r>
                    </a:p>
                  </a:txBody>
                  <a:tcPr anchor="ctr">
                    <a:lnR w="38100" cap="flat" cmpd="sng" algn="ctr">
                      <a:solidFill>
                        <a:schemeClr val="bg1"/>
                      </a:solidFill>
                      <a:prstDash val="solid"/>
                      <a:round/>
                      <a:headEnd type="none" w="med" len="med"/>
                      <a:tailEnd type="none" w="med" len="med"/>
                    </a:lnR>
                    <a:solidFill>
                      <a:schemeClr val="bg1">
                        <a:lumMod val="85000"/>
                      </a:schemeClr>
                    </a:solidFill>
                  </a:tcPr>
                </a:tc>
                <a:tc hMerge="1">
                  <a:txBody>
                    <a:bodyPr/>
                    <a:lstStyle/>
                    <a:p>
                      <a:endParaRPr lang="en-US"/>
                    </a:p>
                  </a:txBody>
                  <a:tcPr/>
                </a:tc>
                <a:tc hMerge="1">
                  <a:txBody>
                    <a:bodyPr/>
                    <a:lstStyle/>
                    <a:p>
                      <a:endParaRPr lang="en-US"/>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119243413"/>
                  </a:ext>
                </a:extLst>
              </a:tr>
              <a:tr h="241213">
                <a:tc gridSpan="3">
                  <a:txBody>
                    <a:bodyPr/>
                    <a:lstStyle/>
                    <a:p>
                      <a:pPr algn="ctr"/>
                      <a:r>
                        <a:rPr lang="en-US" sz="1600" b="1" i="0" dirty="0">
                          <a:solidFill>
                            <a:schemeClr val="tx1"/>
                          </a:solidFill>
                          <a:latin typeface="Arial Nova Cond" panose="020B0506020202020204" pitchFamily="34" charset="0"/>
                        </a:rPr>
                        <a:t>Total Example Cost: </a:t>
                      </a:r>
                      <a:r>
                        <a:rPr lang="en-US" sz="1600" b="1" i="0">
                          <a:solidFill>
                            <a:schemeClr val="tx1"/>
                          </a:solidFill>
                          <a:latin typeface="Arial Nova Cond" panose="020B0506020202020204" pitchFamily="34" charset="0"/>
                        </a:rPr>
                        <a:t>$2,600</a:t>
                      </a:r>
                      <a:endParaRPr lang="en-US" sz="1600" b="1" i="0" dirty="0">
                        <a:solidFill>
                          <a:schemeClr val="tx1"/>
                        </a:solidFill>
                        <a:latin typeface="Arial Nova Cond" panose="020B0506020202020204" pitchFamily="34" charset="0"/>
                      </a:endParaRPr>
                    </a:p>
                  </a:txBody>
                  <a:tcPr anchor="ctr">
                    <a:lnR w="38100" cap="flat" cmpd="sng" algn="ctr">
                      <a:solidFill>
                        <a:schemeClr val="bg1"/>
                      </a:solidFill>
                      <a:prstDash val="solid"/>
                      <a:round/>
                      <a:headEnd type="none" w="med" len="med"/>
                      <a:tailEnd type="none" w="med" len="med"/>
                    </a:lnR>
                    <a:solidFill>
                      <a:schemeClr val="bg1">
                        <a:lumMod val="95000"/>
                      </a:schemeClr>
                    </a:solidFill>
                  </a:tcPr>
                </a:tc>
                <a:tc hMerge="1">
                  <a:txBody>
                    <a:bodyPr/>
                    <a:lstStyle/>
                    <a:p>
                      <a:pPr algn="ctr"/>
                      <a:r>
                        <a:rPr lang="en-US" sz="1400" b="1" dirty="0">
                          <a:latin typeface="Arial Nova Cond" panose="020B0506020202020204" pitchFamily="34" charset="0"/>
                        </a:rPr>
                        <a:t>Services in this example: </a:t>
                      </a:r>
                    </a:p>
                    <a:p>
                      <a:pPr algn="ctr"/>
                      <a:r>
                        <a:rPr lang="en-US" sz="1400" b="0" dirty="0">
                          <a:latin typeface="Arial Nova Cond" panose="020B0506020202020204" pitchFamily="34" charset="0"/>
                        </a:rPr>
                        <a:t>Specialist office visits, Childbirth/ Delivery Professions &amp; Facility Services, Diagnostics Tests, Specialist visit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a:r>
                        <a:rPr lang="en-US" sz="1400" b="1" dirty="0">
                          <a:latin typeface="Arial Nova Cond" panose="020B0506020202020204" pitchFamily="34" charset="0"/>
                        </a:rPr>
                        <a:t>Services in this example: </a:t>
                      </a:r>
                    </a:p>
                    <a:p>
                      <a:pPr algn="ctr"/>
                      <a:r>
                        <a:rPr lang="en-US" sz="1400" b="0" dirty="0">
                          <a:latin typeface="Arial Nova Cond" panose="020B0506020202020204" pitchFamily="34" charset="0"/>
                        </a:rPr>
                        <a:t>Specialist office visits, Childbirth/ Delivery Professions &amp; Facility Services, Diagnostics Tests, Specialist visit  </a:t>
                      </a:r>
                    </a:p>
                    <a:p>
                      <a:pPr algn="ctr"/>
                      <a:endParaRPr lang="en-US" sz="1400" b="1" dirty="0">
                        <a:latin typeface="Arial Nova Cond" panose="020B0506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33869647"/>
                  </a:ext>
                </a:extLst>
              </a:tr>
              <a:tr h="1141175">
                <a:tc>
                  <a:txBody>
                    <a:bodyPr/>
                    <a:lstStyle/>
                    <a:p>
                      <a:pPr algn="ctr"/>
                      <a:r>
                        <a:rPr lang="en-US" sz="1400" b="1" dirty="0">
                          <a:solidFill>
                            <a:schemeClr val="tx1"/>
                          </a:solidFill>
                          <a:latin typeface="Arial Nova Cond" panose="020B0506020202020204" pitchFamily="34" charset="0"/>
                        </a:rPr>
                        <a:t>Cost Sharing: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Nova Cond" panose="020B0506020202020204" pitchFamily="34" charset="0"/>
                        </a:rPr>
                        <a:t>Deductible:</a:t>
                      </a:r>
                      <a:r>
                        <a:rPr lang="en-US" sz="1400" b="1" kern="1200" dirty="0">
                          <a:solidFill>
                            <a:schemeClr val="tx1"/>
                          </a:solidFill>
                          <a:latin typeface="Arial Nova Cond" panose="020B0506020202020204" pitchFamily="34" charset="0"/>
                          <a:ea typeface="+mn-ea"/>
                          <a:cs typeface="+mn-cs"/>
                        </a:rPr>
                        <a:t> </a:t>
                      </a:r>
                      <a:r>
                        <a:rPr lang="en-US" sz="1400" b="1" dirty="0">
                          <a:solidFill>
                            <a:schemeClr val="tx1"/>
                          </a:solidFill>
                          <a:latin typeface="Arial Nova Cond" panose="020B0506020202020204" pitchFamily="34" charset="0"/>
                        </a:rPr>
                        <a:t>$300</a:t>
                      </a:r>
                      <a:endParaRPr lang="en-US" sz="1400" b="1" kern="1200" dirty="0">
                        <a:solidFill>
                          <a:schemeClr val="tx1"/>
                        </a:solidFill>
                        <a:latin typeface="Arial Nova Cond" panose="020B0506020202020204" pitchFamily="34" charset="0"/>
                        <a:ea typeface="+mn-ea"/>
                        <a:cs typeface="+mn-cs"/>
                      </a:endParaRPr>
                    </a:p>
                    <a:p>
                      <a:pPr marL="0" algn="ctr" defTabSz="914400" rtl="0" eaLnBrk="1" latinLnBrk="0" hangingPunct="1"/>
                      <a:r>
                        <a:rPr lang="en-US" sz="1400" b="0" dirty="0">
                          <a:solidFill>
                            <a:schemeClr val="tx1"/>
                          </a:solidFill>
                          <a:latin typeface="Arial Nova Cond" panose="020B0506020202020204" pitchFamily="34" charset="0"/>
                        </a:rPr>
                        <a:t>Copays: </a:t>
                      </a:r>
                      <a:r>
                        <a:rPr lang="en-US" sz="1400" b="1" dirty="0">
                          <a:solidFill>
                            <a:schemeClr val="tx1"/>
                          </a:solidFill>
                          <a:latin typeface="Arial Nova Cond" panose="020B0506020202020204" pitchFamily="34" charset="0"/>
                        </a:rPr>
                        <a:t>$400</a:t>
                      </a:r>
                      <a:endParaRPr lang="en-US" sz="1400" b="1" kern="1200" dirty="0">
                        <a:solidFill>
                          <a:schemeClr val="tx1"/>
                        </a:solidFill>
                        <a:latin typeface="Arial Nova Cond" panose="020B0506020202020204" pitchFamily="34" charset="0"/>
                        <a:ea typeface="+mn-ea"/>
                        <a:cs typeface="+mn-cs"/>
                      </a:endParaRPr>
                    </a:p>
                    <a:p>
                      <a:pPr marL="0" algn="ctr" defTabSz="914400" rtl="0" eaLnBrk="1" latinLnBrk="0" hangingPunct="1"/>
                      <a:r>
                        <a:rPr lang="en-US" sz="1400" b="0" dirty="0">
                          <a:solidFill>
                            <a:schemeClr val="tx1"/>
                          </a:solidFill>
                          <a:latin typeface="Arial Nova Cond" panose="020B0506020202020204" pitchFamily="34" charset="0"/>
                        </a:rPr>
                        <a:t>Coinsurance: </a:t>
                      </a:r>
                      <a:r>
                        <a:rPr lang="en-US" sz="1400" b="1" dirty="0">
                          <a:solidFill>
                            <a:schemeClr val="tx1"/>
                          </a:solidFill>
                          <a:latin typeface="Arial Nova Cond" panose="020B0506020202020204" pitchFamily="34" charset="0"/>
                        </a:rPr>
                        <a:t>$200</a:t>
                      </a:r>
                      <a:endParaRPr lang="en-US" sz="1400" b="1" kern="1200" dirty="0">
                        <a:solidFill>
                          <a:schemeClr val="tx1"/>
                        </a:solidFill>
                        <a:latin typeface="Arial Nova Cond" panose="020B0506020202020204" pitchFamily="34" charset="0"/>
                        <a:ea typeface="+mn-ea"/>
                        <a:cs typeface="+mn-cs"/>
                      </a:endParaRPr>
                    </a:p>
                    <a:p>
                      <a:pPr marL="0" algn="ctr" defTabSz="914400" rtl="0" eaLnBrk="1" latinLnBrk="0" hangingPunct="1"/>
                      <a:r>
                        <a:rPr lang="en-US" sz="1400" b="0" dirty="0">
                          <a:solidFill>
                            <a:schemeClr val="tx1"/>
                          </a:solidFill>
                          <a:latin typeface="Arial Nova Cond" panose="020B0506020202020204" pitchFamily="34" charset="0"/>
                        </a:rPr>
                        <a:t>Limits or Exclusions: </a:t>
                      </a:r>
                      <a:r>
                        <a:rPr lang="en-US" sz="1400" b="1" dirty="0">
                          <a:solidFill>
                            <a:schemeClr val="tx1"/>
                          </a:solidFill>
                          <a:latin typeface="Arial Nova Cond" panose="020B0506020202020204" pitchFamily="34" charset="0"/>
                        </a:rPr>
                        <a:t>$0</a:t>
                      </a:r>
                      <a:endParaRPr lang="en-US" sz="1400" b="1" kern="1200" dirty="0">
                        <a:solidFill>
                          <a:schemeClr val="tx1"/>
                        </a:solidFill>
                        <a:latin typeface="Arial Nova Cond" panose="020B0506020202020204" pitchFamily="34" charset="0"/>
                        <a:ea typeface="+mn-ea"/>
                        <a:cs typeface="+mn-cs"/>
                      </a:endParaRPr>
                    </a:p>
                  </a:txBody>
                  <a:tcPr anchor="ctr">
                    <a:lnR w="762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sz="1400" b="1" dirty="0">
                          <a:solidFill>
                            <a:schemeClr val="tx1"/>
                          </a:solidFill>
                          <a:latin typeface="Arial Nova Cond" panose="020B0506020202020204" pitchFamily="34" charset="0"/>
                        </a:rPr>
                        <a:t>Cost Sharing: </a:t>
                      </a:r>
                    </a:p>
                    <a:p>
                      <a:pPr algn="ctr"/>
                      <a:r>
                        <a:rPr lang="en-US" sz="1400" b="0" dirty="0">
                          <a:solidFill>
                            <a:schemeClr val="tx1"/>
                          </a:solidFill>
                          <a:latin typeface="Arial Nova Cond" panose="020B0506020202020204" pitchFamily="34" charset="0"/>
                        </a:rPr>
                        <a:t>Deductible: </a:t>
                      </a:r>
                      <a:r>
                        <a:rPr lang="en-US" sz="1400" b="1" dirty="0">
                          <a:solidFill>
                            <a:schemeClr val="tx1"/>
                          </a:solidFill>
                          <a:latin typeface="Arial Nova Cond" panose="020B0506020202020204" pitchFamily="34" charset="0"/>
                        </a:rPr>
                        <a:t>$300</a:t>
                      </a:r>
                      <a:endParaRPr lang="en-US" sz="1400" b="1" kern="1200" dirty="0">
                        <a:solidFill>
                          <a:schemeClr val="tx1"/>
                        </a:solidFill>
                        <a:latin typeface="Arial Nova Cond" panose="020B0506020202020204" pitchFamily="34" charset="0"/>
                        <a:ea typeface="+mn-ea"/>
                        <a:cs typeface="+mn-cs"/>
                      </a:endParaRPr>
                    </a:p>
                    <a:p>
                      <a:pPr marL="0" algn="ctr" defTabSz="914400" rtl="0" eaLnBrk="1" latinLnBrk="0" hangingPunct="1"/>
                      <a:r>
                        <a:rPr lang="en-US" sz="1400" b="0" dirty="0">
                          <a:solidFill>
                            <a:schemeClr val="tx1"/>
                          </a:solidFill>
                          <a:latin typeface="Arial Nova Cond" panose="020B0506020202020204" pitchFamily="34" charset="0"/>
                        </a:rPr>
                        <a:t>Copays: </a:t>
                      </a:r>
                      <a:r>
                        <a:rPr lang="en-US" sz="1400" b="1" dirty="0">
                          <a:solidFill>
                            <a:schemeClr val="tx1"/>
                          </a:solidFill>
                          <a:latin typeface="Arial Nova Cond" panose="020B0506020202020204" pitchFamily="34" charset="0"/>
                        </a:rPr>
                        <a:t>$400</a:t>
                      </a:r>
                      <a:endParaRPr lang="en-US" sz="1400" b="1" kern="1200" dirty="0">
                        <a:solidFill>
                          <a:schemeClr val="tx1"/>
                        </a:solidFill>
                        <a:latin typeface="Arial Nova Cond" panose="020B0506020202020204" pitchFamily="34" charset="0"/>
                        <a:ea typeface="+mn-ea"/>
                        <a:cs typeface="+mn-cs"/>
                      </a:endParaRPr>
                    </a:p>
                    <a:p>
                      <a:pPr marL="0" algn="ctr" defTabSz="914400" rtl="0" eaLnBrk="1" latinLnBrk="0" hangingPunct="1"/>
                      <a:r>
                        <a:rPr lang="en-US" sz="1400" b="0" dirty="0">
                          <a:solidFill>
                            <a:schemeClr val="tx1"/>
                          </a:solidFill>
                          <a:latin typeface="Arial Nova Cond" panose="020B0506020202020204" pitchFamily="34" charset="0"/>
                        </a:rPr>
                        <a:t>Coinsurance: </a:t>
                      </a:r>
                      <a:r>
                        <a:rPr lang="en-US" sz="1400" b="1" dirty="0">
                          <a:solidFill>
                            <a:schemeClr val="tx1"/>
                          </a:solidFill>
                          <a:latin typeface="Arial Nova Cond" panose="020B0506020202020204" pitchFamily="34" charset="0"/>
                        </a:rPr>
                        <a:t>$100</a:t>
                      </a:r>
                      <a:endParaRPr lang="en-US" sz="1400" b="1" kern="1200" dirty="0">
                        <a:solidFill>
                          <a:schemeClr val="tx1"/>
                        </a:solidFill>
                        <a:latin typeface="Arial Nova Cond" panose="020B0506020202020204" pitchFamily="34" charset="0"/>
                        <a:ea typeface="+mn-ea"/>
                        <a:cs typeface="+mn-cs"/>
                      </a:endParaRPr>
                    </a:p>
                    <a:p>
                      <a:pPr marL="0" algn="ctr" defTabSz="914400" rtl="0" eaLnBrk="1" latinLnBrk="0" hangingPunct="1"/>
                      <a:r>
                        <a:rPr lang="en-US" sz="1400" b="0" dirty="0">
                          <a:solidFill>
                            <a:schemeClr val="tx1"/>
                          </a:solidFill>
                          <a:latin typeface="Arial Nova Cond" panose="020B0506020202020204" pitchFamily="34" charset="0"/>
                        </a:rPr>
                        <a:t>Limits or Exclusions</a:t>
                      </a:r>
                      <a:r>
                        <a:rPr lang="en-US" sz="1400" b="1" kern="1200" dirty="0">
                          <a:solidFill>
                            <a:schemeClr val="tx1"/>
                          </a:solidFill>
                          <a:latin typeface="Arial Nova Cond" panose="020B0506020202020204" pitchFamily="34" charset="0"/>
                          <a:ea typeface="+mn-ea"/>
                          <a:cs typeface="+mn-cs"/>
                        </a:rPr>
                        <a:t>: </a:t>
                      </a:r>
                      <a:r>
                        <a:rPr lang="en-US" sz="1400" b="1" dirty="0">
                          <a:solidFill>
                            <a:schemeClr val="tx1"/>
                          </a:solidFill>
                          <a:latin typeface="Arial Nova Cond" panose="020B0506020202020204" pitchFamily="34" charset="0"/>
                        </a:rPr>
                        <a:t>$0</a:t>
                      </a:r>
                      <a:endParaRPr lang="en-US" sz="1400" b="1" kern="1200" dirty="0">
                        <a:solidFill>
                          <a:schemeClr val="tx1"/>
                        </a:solidFill>
                        <a:latin typeface="Arial Nova Cond" panose="020B0506020202020204" pitchFamily="34" charset="0"/>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b="1" dirty="0">
                          <a:solidFill>
                            <a:schemeClr val="tx1"/>
                          </a:solidFill>
                          <a:latin typeface="Arial Nova Cond" panose="020B0506020202020204" pitchFamily="34" charset="0"/>
                        </a:rPr>
                        <a:t>Cost Sharing: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Nova Cond" panose="020B0506020202020204" pitchFamily="34" charset="0"/>
                        </a:rPr>
                        <a:t>Deductible: </a:t>
                      </a:r>
                      <a:r>
                        <a:rPr lang="en-US" sz="1400" b="1" dirty="0">
                          <a:solidFill>
                            <a:schemeClr val="tx1"/>
                          </a:solidFill>
                          <a:latin typeface="Arial Nova Cond" panose="020B0506020202020204" pitchFamily="34" charset="0"/>
                        </a:rPr>
                        <a:t>$1,600</a:t>
                      </a:r>
                      <a:endParaRPr lang="en-US" sz="1400" b="1" kern="1200" dirty="0">
                        <a:solidFill>
                          <a:schemeClr val="tx1"/>
                        </a:solidFill>
                        <a:latin typeface="Arial Nova Cond" panose="020B0506020202020204" pitchFamily="34" charset="0"/>
                        <a:ea typeface="+mn-ea"/>
                        <a:cs typeface="+mn-cs"/>
                      </a:endParaRPr>
                    </a:p>
                    <a:p>
                      <a:pPr marL="0" algn="ctr" defTabSz="914400" rtl="0" eaLnBrk="1" latinLnBrk="0" hangingPunct="1"/>
                      <a:r>
                        <a:rPr lang="en-US" sz="1400" b="0" dirty="0">
                          <a:solidFill>
                            <a:schemeClr val="tx1"/>
                          </a:solidFill>
                          <a:latin typeface="Arial Nova Cond" panose="020B0506020202020204" pitchFamily="34" charset="0"/>
                        </a:rPr>
                        <a:t>Copays: </a:t>
                      </a:r>
                      <a:r>
                        <a:rPr lang="en-US" sz="1400" b="1" dirty="0">
                          <a:solidFill>
                            <a:schemeClr val="tx1"/>
                          </a:solidFill>
                          <a:latin typeface="Arial Nova Cond" panose="020B0506020202020204" pitchFamily="34" charset="0"/>
                        </a:rPr>
                        <a:t>$0</a:t>
                      </a:r>
                      <a:endParaRPr lang="en-US" sz="1400" b="1" kern="1200" dirty="0">
                        <a:solidFill>
                          <a:schemeClr val="tx1"/>
                        </a:solidFill>
                        <a:latin typeface="Arial Nova Cond" panose="020B0506020202020204" pitchFamily="34" charset="0"/>
                        <a:ea typeface="+mn-ea"/>
                        <a:cs typeface="+mn-cs"/>
                      </a:endParaRPr>
                    </a:p>
                    <a:p>
                      <a:pPr marL="0" algn="ctr" defTabSz="914400" rtl="0" eaLnBrk="1" latinLnBrk="0" hangingPunct="1"/>
                      <a:r>
                        <a:rPr lang="en-US" sz="1400" b="0" dirty="0">
                          <a:solidFill>
                            <a:schemeClr val="tx1"/>
                          </a:solidFill>
                          <a:latin typeface="Arial Nova Cond" panose="020B0506020202020204" pitchFamily="34" charset="0"/>
                        </a:rPr>
                        <a:t>Coinsurance: </a:t>
                      </a:r>
                      <a:r>
                        <a:rPr lang="en-US" sz="1400" b="1" dirty="0">
                          <a:solidFill>
                            <a:schemeClr val="tx1"/>
                          </a:solidFill>
                          <a:latin typeface="Arial Nova Cond" panose="020B0506020202020204" pitchFamily="34" charset="0"/>
                        </a:rPr>
                        <a:t>$100</a:t>
                      </a:r>
                      <a:endParaRPr lang="en-US" sz="1400" b="1" kern="1200" dirty="0">
                        <a:solidFill>
                          <a:schemeClr val="tx1"/>
                        </a:solidFill>
                        <a:latin typeface="Arial Nova Cond" panose="020B0506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Nova Cond" panose="020B0506020202020204" pitchFamily="34" charset="0"/>
                        </a:rPr>
                        <a:t>Limits or Exclusions</a:t>
                      </a:r>
                      <a:r>
                        <a:rPr lang="en-US" sz="1400" b="1" kern="1200" dirty="0">
                          <a:solidFill>
                            <a:schemeClr val="tx1"/>
                          </a:solidFill>
                          <a:latin typeface="Arial Nova Cond" panose="020B0506020202020204" pitchFamily="34" charset="0"/>
                          <a:ea typeface="+mn-ea"/>
                          <a:cs typeface="+mn-cs"/>
                        </a:rPr>
                        <a:t>: </a:t>
                      </a:r>
                      <a:r>
                        <a:rPr lang="en-US" sz="1400" b="1" dirty="0">
                          <a:solidFill>
                            <a:schemeClr val="tx1"/>
                          </a:solidFill>
                          <a:latin typeface="Arial Nova Cond" panose="020B0506020202020204" pitchFamily="34" charset="0"/>
                        </a:rPr>
                        <a:t>$0</a:t>
                      </a:r>
                      <a:endParaRPr lang="en-US" sz="1400" b="1" kern="1200" dirty="0">
                        <a:solidFill>
                          <a:schemeClr val="tx1"/>
                        </a:solidFill>
                        <a:latin typeface="Arial Nova Cond" panose="020B0506020202020204" pitchFamily="34" charset="0"/>
                        <a:ea typeface="+mn-ea"/>
                        <a:cs typeface="+mn-cs"/>
                      </a:endParaRP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48101900"/>
                  </a:ext>
                </a:extLst>
              </a:tr>
              <a:tr h="4476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Arial Nova Cond" panose="020B0506020202020204" pitchFamily="34" charset="0"/>
                          <a:ea typeface="+mn-ea"/>
                          <a:cs typeface="+mn-cs"/>
                        </a:rPr>
                        <a:t>Total Joe would pay: </a:t>
                      </a:r>
                      <a:r>
                        <a:rPr lang="en-US" sz="1400" b="1" dirty="0">
                          <a:solidFill>
                            <a:schemeClr val="tx1"/>
                          </a:solidFill>
                          <a:latin typeface="Arial Nova Cond" panose="020B0506020202020204" pitchFamily="34" charset="0"/>
                        </a:rPr>
                        <a:t>$900</a:t>
                      </a:r>
                      <a:endParaRPr lang="en-US" sz="1400" b="1" kern="1200" dirty="0">
                        <a:solidFill>
                          <a:schemeClr val="tx1"/>
                        </a:solidFill>
                        <a:latin typeface="Arial Nova Cond" panose="020B0506020202020204" pitchFamily="34" charset="0"/>
                        <a:ea typeface="+mn-ea"/>
                        <a:cs typeface="+mn-cs"/>
                      </a:endParaRPr>
                    </a:p>
                  </a:txBody>
                  <a:tcPr anchor="ctr">
                    <a:lnR w="762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Arial Nova Cond" panose="020B0506020202020204" pitchFamily="34" charset="0"/>
                          <a:ea typeface="+mn-ea"/>
                          <a:cs typeface="+mn-cs"/>
                        </a:rPr>
                        <a:t>Total Joe would pay: </a:t>
                      </a:r>
                      <a:r>
                        <a:rPr lang="en-US" sz="1400" b="1" dirty="0">
                          <a:solidFill>
                            <a:schemeClr val="tx1"/>
                          </a:solidFill>
                          <a:latin typeface="Arial Nova Cond" panose="020B0506020202020204" pitchFamily="34" charset="0"/>
                        </a:rPr>
                        <a:t>$800</a:t>
                      </a:r>
                      <a:endParaRPr lang="en-US" sz="1400" b="1" kern="1200" dirty="0">
                        <a:solidFill>
                          <a:schemeClr val="tx1"/>
                        </a:solidFill>
                        <a:latin typeface="Arial Nova Cond" panose="020B0506020202020204" pitchFamily="34" charset="0"/>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Arial Nova Cond" panose="020B0506020202020204" pitchFamily="34" charset="0"/>
                          <a:ea typeface="+mn-ea"/>
                          <a:cs typeface="+mn-cs"/>
                        </a:rPr>
                        <a:t>Total Joe would pay: </a:t>
                      </a:r>
                      <a:r>
                        <a:rPr lang="en-US" sz="1400" b="1" dirty="0">
                          <a:solidFill>
                            <a:schemeClr val="tx1"/>
                          </a:solidFill>
                          <a:latin typeface="Arial Nova Cond" panose="020B0506020202020204" pitchFamily="34" charset="0"/>
                        </a:rPr>
                        <a:t>$1,700</a:t>
                      </a:r>
                      <a:endParaRPr lang="en-US" sz="1400" b="1" kern="1200" dirty="0">
                        <a:solidFill>
                          <a:schemeClr val="tx1"/>
                        </a:solidFill>
                        <a:latin typeface="Arial Nova Cond" panose="020B0506020202020204" pitchFamily="34" charset="0"/>
                        <a:ea typeface="+mn-ea"/>
                        <a:cs typeface="+mn-cs"/>
                      </a:endParaRP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611882144"/>
                  </a:ext>
                </a:extLst>
              </a:tr>
            </a:tbl>
          </a:graphicData>
        </a:graphic>
      </p:graphicFrame>
      <p:sp>
        <p:nvSpPr>
          <p:cNvPr id="7" name="TextBox 6">
            <a:extLst>
              <a:ext uri="{FF2B5EF4-FFF2-40B4-BE49-F238E27FC236}">
                <a16:creationId xmlns:a16="http://schemas.microsoft.com/office/drawing/2014/main" id="{69D4335F-F58A-495E-870A-0F7F1D30620C}"/>
              </a:ext>
            </a:extLst>
          </p:cNvPr>
          <p:cNvSpPr txBox="1"/>
          <p:nvPr/>
        </p:nvSpPr>
        <p:spPr>
          <a:xfrm>
            <a:off x="2197238" y="5896074"/>
            <a:ext cx="7797521" cy="307777"/>
          </a:xfrm>
          <a:prstGeom prst="rect">
            <a:avLst/>
          </a:prstGeom>
          <a:noFill/>
        </p:spPr>
        <p:txBody>
          <a:bodyPr wrap="square" rtlCol="0">
            <a:spAutoFit/>
          </a:bodyPr>
          <a:lstStyle/>
          <a:p>
            <a:pPr algn="ctr"/>
            <a:r>
              <a:rPr lang="en-US" sz="1400" i="1" dirty="0">
                <a:latin typeface="Arial Nova Cond" panose="020B0506020202020204" pitchFamily="34" charset="0"/>
              </a:rPr>
              <a:t>•Remember to also include your employee contribution amounts  </a:t>
            </a:r>
          </a:p>
        </p:txBody>
      </p:sp>
      <p:pic>
        <p:nvPicPr>
          <p:cNvPr id="8" name="Picture 2">
            <a:extLst>
              <a:ext uri="{FF2B5EF4-FFF2-40B4-BE49-F238E27FC236}">
                <a16:creationId xmlns:a16="http://schemas.microsoft.com/office/drawing/2014/main" id="{A1228218-F871-8E44-1D94-5950FB01F9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914961" y="608149"/>
            <a:ext cx="1221227" cy="66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214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lstStyle/>
          <a:p>
            <a:r>
              <a:rPr lang="en-US" dirty="0">
                <a:solidFill>
                  <a:schemeClr val="bg1">
                    <a:lumMod val="65000"/>
                  </a:schemeClr>
                </a:solidFill>
              </a:rPr>
              <a:t>How to find a Medical Provider </a:t>
            </a:r>
          </a:p>
        </p:txBody>
      </p:sp>
      <p:sp>
        <p:nvSpPr>
          <p:cNvPr id="3" name="Content Placeholder 2">
            <a:extLst>
              <a:ext uri="{FF2B5EF4-FFF2-40B4-BE49-F238E27FC236}">
                <a16:creationId xmlns:a16="http://schemas.microsoft.com/office/drawing/2014/main" id="{2FF7F9BD-0A4C-4C11-9432-6CDBD00DD377}"/>
              </a:ext>
            </a:extLst>
          </p:cNvPr>
          <p:cNvSpPr>
            <a:spLocks noGrp="1"/>
          </p:cNvSpPr>
          <p:nvPr>
            <p:ph idx="1"/>
          </p:nvPr>
        </p:nvSpPr>
        <p:spPr>
          <a:xfrm>
            <a:off x="2978516" y="1672892"/>
            <a:ext cx="7930116" cy="4351338"/>
          </a:xfrm>
        </p:spPr>
        <p:txBody>
          <a:bodyPr>
            <a:normAutofit/>
          </a:bodyPr>
          <a:lstStyle/>
          <a:p>
            <a:pPr marL="0" lvl="0" indent="0">
              <a:buNone/>
            </a:pPr>
            <a:r>
              <a:rPr lang="en-US" b="1" dirty="0"/>
              <a:t>There are several ways to find an in-network provider</a:t>
            </a:r>
            <a:endParaRPr lang="en-US" sz="2800" dirty="0"/>
          </a:p>
          <a:p>
            <a:pPr lvl="1">
              <a:buFont typeface="Arial"/>
              <a:buChar char="•"/>
            </a:pPr>
            <a:r>
              <a:rPr lang="en-US" sz="2400" dirty="0"/>
              <a:t>Contact your provider and ask if they are in-network with: “UnitedHealthcare Choice Plus Network”</a:t>
            </a:r>
          </a:p>
          <a:p>
            <a:pPr lvl="1">
              <a:buFont typeface="Arial"/>
              <a:buChar char="•"/>
            </a:pPr>
            <a:r>
              <a:rPr lang="en-US" sz="2400" dirty="0"/>
              <a:t>Call the number on the back of your ID card 	    </a:t>
            </a:r>
          </a:p>
          <a:p>
            <a:pPr lvl="1">
              <a:buFont typeface="Arial"/>
              <a:buChar char="•"/>
            </a:pPr>
            <a:r>
              <a:rPr lang="en-US" sz="2400" dirty="0"/>
              <a:t>Via </a:t>
            </a:r>
            <a:r>
              <a:rPr lang="en-US" sz="2400" dirty="0">
                <a:hlinkClick r:id="rId2"/>
              </a:rPr>
              <a:t>www.UMR.com</a:t>
            </a:r>
            <a:r>
              <a:rPr lang="en-US" sz="2400" dirty="0"/>
              <a:t>; select “Find a Provider,</a:t>
            </a:r>
            <a:r>
              <a:rPr lang="en-US" dirty="0"/>
              <a:t>” then search “UnitedHealthcare Choice Plus Network”. For medical providers, choose “Search for a medical provider.” For behavioral health providers (including counseling and substance abuse) select “View directory of behavioral health providers”</a:t>
            </a:r>
          </a:p>
          <a:p>
            <a:pPr lvl="1">
              <a:buFont typeface="Arial"/>
              <a:buChar char="•"/>
            </a:pPr>
            <a:r>
              <a:rPr lang="en-US" b="1" dirty="0"/>
              <a:t>Remember to look for a Premium Designated Provider for a $10 lower copay with the Basic or Premium Plan.</a:t>
            </a:r>
          </a:p>
          <a:p>
            <a:pPr lvl="1">
              <a:buFont typeface="Arial"/>
              <a:buChar char="•"/>
            </a:pPr>
            <a:endParaRPr lang="en-US" sz="2400" dirty="0"/>
          </a:p>
          <a:p>
            <a:pPr lvl="1">
              <a:buFont typeface="Arial"/>
              <a:buChar char="•"/>
            </a:pPr>
            <a:endParaRPr lang="en-US" sz="2400" dirty="0"/>
          </a:p>
          <a:p>
            <a:pPr lvl="1">
              <a:buFont typeface="Arial"/>
              <a:buChar char="•"/>
            </a:pPr>
            <a:endParaRPr lang="en-US" sz="2400" dirty="0"/>
          </a:p>
          <a:p>
            <a:pPr lvl="1">
              <a:buFont typeface="Arial"/>
              <a:buChar char="•"/>
            </a:pPr>
            <a:endParaRPr lang="en-US" sz="2800" dirty="0"/>
          </a:p>
          <a:p>
            <a:endParaRPr lang="en-US" dirty="0"/>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16</a:t>
            </a:fld>
            <a:endParaRPr lang="en-US" dirty="0"/>
          </a:p>
        </p:txBody>
      </p:sp>
      <p:pic>
        <p:nvPicPr>
          <p:cNvPr id="8" name="Graphic 7" descr="Connections with solid fill">
            <a:extLst>
              <a:ext uri="{FF2B5EF4-FFF2-40B4-BE49-F238E27FC236}">
                <a16:creationId xmlns:a16="http://schemas.microsoft.com/office/drawing/2014/main" id="{CEBCF2D9-AE39-EE82-BE61-3506D41DC5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77778" y="2059489"/>
            <a:ext cx="2320006" cy="2320006"/>
          </a:xfrm>
          <a:prstGeom prst="rect">
            <a:avLst/>
          </a:prstGeom>
        </p:spPr>
      </p:pic>
      <p:pic>
        <p:nvPicPr>
          <p:cNvPr id="7" name="Picture 2">
            <a:extLst>
              <a:ext uri="{FF2B5EF4-FFF2-40B4-BE49-F238E27FC236}">
                <a16:creationId xmlns:a16="http://schemas.microsoft.com/office/drawing/2014/main" id="{156A9D56-902F-4599-4EE7-8B5BF8F860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9932326" y="735458"/>
            <a:ext cx="1221227" cy="66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381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lstStyle/>
          <a:p>
            <a:r>
              <a:rPr lang="en-US" dirty="0">
                <a:solidFill>
                  <a:schemeClr val="bg1">
                    <a:lumMod val="65000"/>
                  </a:schemeClr>
                </a:solidFill>
              </a:rPr>
              <a:t>First Choice Pharmacies</a:t>
            </a:r>
          </a:p>
        </p:txBody>
      </p:sp>
      <p:sp>
        <p:nvSpPr>
          <p:cNvPr id="3" name="Content Placeholder 2">
            <a:extLst>
              <a:ext uri="{FF2B5EF4-FFF2-40B4-BE49-F238E27FC236}">
                <a16:creationId xmlns:a16="http://schemas.microsoft.com/office/drawing/2014/main" id="{2FF7F9BD-0A4C-4C11-9432-6CDBD00DD377}"/>
              </a:ext>
            </a:extLst>
          </p:cNvPr>
          <p:cNvSpPr>
            <a:spLocks noGrp="1"/>
          </p:cNvSpPr>
          <p:nvPr>
            <p:ph idx="1"/>
          </p:nvPr>
        </p:nvSpPr>
        <p:spPr>
          <a:xfrm>
            <a:off x="3104147" y="1762220"/>
            <a:ext cx="8414079" cy="4351338"/>
          </a:xfrm>
        </p:spPr>
        <p:txBody>
          <a:bodyPr>
            <a:normAutofit/>
          </a:bodyPr>
          <a:lstStyle/>
          <a:p>
            <a:pPr marL="0" lvl="0" indent="0">
              <a:buNone/>
            </a:pPr>
            <a:r>
              <a:rPr lang="en-US" b="1" dirty="0"/>
              <a:t>Members of Liviniti (formerly Southern Scripts) have access to reduced prescription costs at participating First Choice pharmacies.</a:t>
            </a:r>
            <a:endParaRPr lang="en-US" sz="2800" dirty="0"/>
          </a:p>
          <a:p>
            <a:pPr lvl="1">
              <a:buFont typeface="Arial"/>
              <a:buChar char="•"/>
            </a:pPr>
            <a:r>
              <a:rPr lang="en-US" dirty="0"/>
              <a:t>There is a copay differential for First Choice pharmacies. The copay will be $10 higher for Tier 1-3 drugs and up to $25 higher for specialty drugs if you choose to utilize a non-First Choice pharmacy. Walmart, Kroger and Publix are examples of First-Choice pharmacies. </a:t>
            </a:r>
          </a:p>
          <a:p>
            <a:pPr lvl="1">
              <a:buFont typeface="Arial"/>
              <a:buChar char="•"/>
            </a:pPr>
            <a:r>
              <a:rPr lang="en-US" dirty="0"/>
              <a:t>Visit </a:t>
            </a:r>
            <a:r>
              <a:rPr lang="en-US" dirty="0">
                <a:hlinkClick r:id="rId2"/>
              </a:rPr>
              <a:t>www.liviniti.com/members/firstchoice</a:t>
            </a:r>
            <a:r>
              <a:rPr lang="en-US" dirty="0"/>
              <a:t> to find the pharmacy nearest you! </a:t>
            </a:r>
          </a:p>
          <a:p>
            <a:pPr lvl="1">
              <a:buFont typeface="Arial"/>
              <a:buChar char="•"/>
            </a:pPr>
            <a:endParaRPr lang="en-US" sz="2800" dirty="0"/>
          </a:p>
          <a:p>
            <a:endParaRPr lang="en-US" dirty="0"/>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17</a:t>
            </a:fld>
            <a:endParaRPr lang="en-US" dirty="0"/>
          </a:p>
        </p:txBody>
      </p:sp>
      <p:pic>
        <p:nvPicPr>
          <p:cNvPr id="7" name="Graphic 6">
            <a:extLst>
              <a:ext uri="{FF2B5EF4-FFF2-40B4-BE49-F238E27FC236}">
                <a16:creationId xmlns:a16="http://schemas.microsoft.com/office/drawing/2014/main" id="{308CE28D-0567-4724-A798-CF4D69A20A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200" y="1762220"/>
            <a:ext cx="2012152" cy="4017247"/>
          </a:xfrm>
          <a:prstGeom prst="rect">
            <a:avLst/>
          </a:prstGeom>
        </p:spPr>
      </p:pic>
      <p:pic>
        <p:nvPicPr>
          <p:cNvPr id="4" name="Picture 2">
            <a:extLst>
              <a:ext uri="{FF2B5EF4-FFF2-40B4-BE49-F238E27FC236}">
                <a16:creationId xmlns:a16="http://schemas.microsoft.com/office/drawing/2014/main" id="{1B637556-A509-F895-D7E5-D9DCD7E0EA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8918287" y="815974"/>
            <a:ext cx="2435513" cy="509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739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lstStyle/>
          <a:p>
            <a:r>
              <a:rPr lang="en-US" dirty="0">
                <a:solidFill>
                  <a:schemeClr val="bg1">
                    <a:lumMod val="65000"/>
                  </a:schemeClr>
                </a:solidFill>
              </a:rPr>
              <a:t>Variable Copay Program </a:t>
            </a:r>
          </a:p>
        </p:txBody>
      </p:sp>
      <p:sp>
        <p:nvSpPr>
          <p:cNvPr id="3" name="Content Placeholder 2">
            <a:extLst>
              <a:ext uri="{FF2B5EF4-FFF2-40B4-BE49-F238E27FC236}">
                <a16:creationId xmlns:a16="http://schemas.microsoft.com/office/drawing/2014/main" id="{2FF7F9BD-0A4C-4C11-9432-6CDBD00DD377}"/>
              </a:ext>
            </a:extLst>
          </p:cNvPr>
          <p:cNvSpPr>
            <a:spLocks noGrp="1"/>
          </p:cNvSpPr>
          <p:nvPr>
            <p:ph idx="1"/>
          </p:nvPr>
        </p:nvSpPr>
        <p:spPr>
          <a:xfrm>
            <a:off x="2352873" y="1690688"/>
            <a:ext cx="9000927" cy="4351338"/>
          </a:xfrm>
        </p:spPr>
        <p:txBody>
          <a:bodyPr>
            <a:normAutofit fontScale="92500"/>
          </a:bodyPr>
          <a:lstStyle/>
          <a:p>
            <a:pPr marL="0" lvl="0" indent="0">
              <a:buNone/>
            </a:pPr>
            <a:r>
              <a:rPr lang="en-US" b="1" dirty="0"/>
              <a:t>Designed to significantly reduce the cost of eligible specialty and brand medications by utilizing manufacturer-provided coupons. </a:t>
            </a:r>
          </a:p>
          <a:p>
            <a:pPr lvl="1">
              <a:buFont typeface="Arial"/>
              <a:buChar char="•"/>
            </a:pPr>
            <a:r>
              <a:rPr lang="en-US" sz="2400" dirty="0"/>
              <a:t>Potentially reduces plan and member costs by utilizing manufacturer-provided coupons. After your out-of-pocket (OOP) is satisfied, the remaining dollars bring drug cost savings to your employer. </a:t>
            </a:r>
          </a:p>
          <a:p>
            <a:pPr lvl="1">
              <a:buFont typeface="Arial"/>
              <a:buChar char="•"/>
            </a:pPr>
            <a:r>
              <a:rPr lang="en-US" sz="2400" dirty="0"/>
              <a:t>Medication arrives at your doorstep monthly via a shipping courier (– approximately 5-7 days before your current medications are completed. </a:t>
            </a:r>
          </a:p>
          <a:p>
            <a:pPr lvl="1">
              <a:buFont typeface="Arial"/>
              <a:buChar char="•"/>
            </a:pPr>
            <a:r>
              <a:rPr lang="en-US" sz="2400" b="1" dirty="0"/>
              <a:t>Must be enrolled in the Basic or Premium plans </a:t>
            </a:r>
            <a:r>
              <a:rPr lang="en-US" sz="2400" b="1" dirty="0">
                <a:solidFill>
                  <a:schemeClr val="accent1"/>
                </a:solidFill>
              </a:rPr>
              <a:t>(HDHP is not eligible to participate)</a:t>
            </a:r>
            <a:r>
              <a:rPr lang="en-US" sz="2400" b="1" dirty="0"/>
              <a:t>.</a:t>
            </a:r>
          </a:p>
          <a:p>
            <a:pPr lvl="1">
              <a:buFont typeface="Arial"/>
              <a:buChar char="•"/>
            </a:pPr>
            <a:r>
              <a:rPr lang="en-US" b="1" dirty="0"/>
              <a:t>To enroll in this program ca</a:t>
            </a:r>
            <a:r>
              <a:rPr lang="en-US" sz="2400" b="1" dirty="0"/>
              <a:t>ll (833) 439-9617 or login to the </a:t>
            </a:r>
            <a:r>
              <a:rPr lang="en-US" sz="2400" b="1" dirty="0" err="1"/>
              <a:t>Liviniti</a:t>
            </a:r>
            <a:r>
              <a:rPr lang="en-US" sz="2400" b="1" dirty="0"/>
              <a:t> mobile app. </a:t>
            </a:r>
          </a:p>
          <a:p>
            <a:pPr lvl="1">
              <a:buFont typeface="Arial"/>
              <a:buChar char="•"/>
            </a:pPr>
            <a:endParaRPr lang="en-US" sz="2400" dirty="0"/>
          </a:p>
          <a:p>
            <a:pPr lvl="1">
              <a:buFont typeface="Arial"/>
              <a:buChar char="•"/>
            </a:pPr>
            <a:endParaRPr lang="en-US" sz="2800" dirty="0"/>
          </a:p>
          <a:p>
            <a:endParaRPr lang="en-US" dirty="0"/>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18</a:t>
            </a:fld>
            <a:endParaRPr lang="en-US" dirty="0"/>
          </a:p>
        </p:txBody>
      </p:sp>
      <p:pic>
        <p:nvPicPr>
          <p:cNvPr id="10" name="Graphic 9" descr="Medicine with solid fill">
            <a:extLst>
              <a:ext uri="{FF2B5EF4-FFF2-40B4-BE49-F238E27FC236}">
                <a16:creationId xmlns:a16="http://schemas.microsoft.com/office/drawing/2014/main" id="{BE36C19E-A026-5146-7079-B1E684D4A8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30671" y="1880029"/>
            <a:ext cx="2179224" cy="2179224"/>
          </a:xfrm>
          <a:prstGeom prst="rect">
            <a:avLst/>
          </a:prstGeom>
        </p:spPr>
      </p:pic>
      <p:pic>
        <p:nvPicPr>
          <p:cNvPr id="11" name="Picture 2">
            <a:extLst>
              <a:ext uri="{FF2B5EF4-FFF2-40B4-BE49-F238E27FC236}">
                <a16:creationId xmlns:a16="http://schemas.microsoft.com/office/drawing/2014/main" id="{3A364FCD-7228-00D3-E2ED-81AF2441D3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8918287" y="815974"/>
            <a:ext cx="2435513" cy="509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874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lstStyle/>
          <a:p>
            <a:r>
              <a:rPr lang="en-US" dirty="0">
                <a:solidFill>
                  <a:schemeClr val="bg1">
                    <a:lumMod val="65000"/>
                  </a:schemeClr>
                </a:solidFill>
              </a:rPr>
              <a:t>International Mail Order</a:t>
            </a:r>
          </a:p>
        </p:txBody>
      </p:sp>
      <p:sp>
        <p:nvSpPr>
          <p:cNvPr id="3" name="Content Placeholder 2">
            <a:extLst>
              <a:ext uri="{FF2B5EF4-FFF2-40B4-BE49-F238E27FC236}">
                <a16:creationId xmlns:a16="http://schemas.microsoft.com/office/drawing/2014/main" id="{2FF7F9BD-0A4C-4C11-9432-6CDBD00DD377}"/>
              </a:ext>
            </a:extLst>
          </p:cNvPr>
          <p:cNvSpPr>
            <a:spLocks noGrp="1"/>
          </p:cNvSpPr>
          <p:nvPr>
            <p:ph idx="1"/>
          </p:nvPr>
        </p:nvSpPr>
        <p:spPr>
          <a:xfrm>
            <a:off x="3104148" y="1762220"/>
            <a:ext cx="8592552" cy="4351338"/>
          </a:xfrm>
        </p:spPr>
        <p:txBody>
          <a:bodyPr>
            <a:normAutofit lnSpcReduction="10000"/>
          </a:bodyPr>
          <a:lstStyle/>
          <a:p>
            <a:pPr marL="0" lvl="0" indent="0">
              <a:buNone/>
            </a:pPr>
            <a:r>
              <a:rPr lang="en-US" b="1" dirty="0"/>
              <a:t>The Intl Mail Order program is a voluntary prescription drug program that’s offered by Liviniti</a:t>
            </a:r>
          </a:p>
          <a:p>
            <a:pPr lvl="1">
              <a:buFont typeface="Arial"/>
              <a:buChar char="•"/>
            </a:pPr>
            <a:r>
              <a:rPr lang="en-US" sz="2800" dirty="0"/>
              <a:t>This program is available to employees and dependents. </a:t>
            </a:r>
          </a:p>
          <a:p>
            <a:pPr lvl="1">
              <a:buFont typeface="Arial"/>
              <a:buChar char="•"/>
            </a:pPr>
            <a:r>
              <a:rPr lang="en-US" sz="2800" dirty="0"/>
              <a:t>Medications are filled for 90 days (prescription must be written for 90 days)</a:t>
            </a:r>
          </a:p>
          <a:p>
            <a:pPr lvl="1">
              <a:buFont typeface="Arial"/>
              <a:buChar char="•"/>
            </a:pPr>
            <a:r>
              <a:rPr lang="en-US" sz="2800" dirty="0"/>
              <a:t>It’s simple to enroll, safe, and free. There are 300+ brand name drugs available at </a:t>
            </a:r>
            <a:r>
              <a:rPr lang="en-US" sz="2800" b="1" dirty="0">
                <a:solidFill>
                  <a:srgbClr val="00B0F0"/>
                </a:solidFill>
              </a:rPr>
              <a:t>no cost </a:t>
            </a:r>
            <a:r>
              <a:rPr lang="en-US" sz="2800" dirty="0"/>
              <a:t>and shipping &amp; handling is covered by the program!</a:t>
            </a:r>
          </a:p>
          <a:p>
            <a:pPr lvl="1">
              <a:buFont typeface="Arial"/>
              <a:buChar char="•"/>
            </a:pPr>
            <a:r>
              <a:rPr lang="en-US" sz="2800" dirty="0"/>
              <a:t>To see if your drug is covered visit  </a:t>
            </a:r>
            <a:r>
              <a:rPr lang="en-US" sz="2800" b="1" dirty="0">
                <a:solidFill>
                  <a:srgbClr val="00B0F0"/>
                </a:solidFill>
                <a:hlinkClick r:id="rId2">
                  <a:extLst>
                    <a:ext uri="{A12FA001-AC4F-418D-AE19-62706E023703}">
                      <ahyp:hlinkClr xmlns:ahyp="http://schemas.microsoft.com/office/drawing/2018/hyperlinkcolor" val="tx"/>
                    </a:ext>
                  </a:extLst>
                </a:hlinkClick>
              </a:rPr>
              <a:t>www.IntlMailOrder.com</a:t>
            </a:r>
            <a:r>
              <a:rPr lang="en-US" sz="2800" b="1" dirty="0">
                <a:solidFill>
                  <a:srgbClr val="00B0F0"/>
                </a:solidFill>
              </a:rPr>
              <a:t> or call 1-866-488-7874</a:t>
            </a:r>
          </a:p>
          <a:p>
            <a:pPr lvl="1">
              <a:buFont typeface="Arial"/>
              <a:buChar char="•"/>
            </a:pPr>
            <a:endParaRPr lang="en-US" dirty="0"/>
          </a:p>
          <a:p>
            <a:pPr lvl="1">
              <a:buFont typeface="Arial"/>
              <a:buChar char="•"/>
            </a:pPr>
            <a:endParaRPr lang="en-US" sz="2800" dirty="0"/>
          </a:p>
          <a:p>
            <a:endParaRPr lang="en-US" dirty="0"/>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19</a:t>
            </a:fld>
            <a:endParaRPr lang="en-US" dirty="0"/>
          </a:p>
        </p:txBody>
      </p:sp>
      <p:pic>
        <p:nvPicPr>
          <p:cNvPr id="7" name="Graphic 6" descr="Earth globe: Americas with solid fill">
            <a:extLst>
              <a:ext uri="{FF2B5EF4-FFF2-40B4-BE49-F238E27FC236}">
                <a16:creationId xmlns:a16="http://schemas.microsoft.com/office/drawing/2014/main" id="{308CE28D-0567-4724-A798-CF4D69A20A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77778" y="2059489"/>
            <a:ext cx="2590800" cy="2590800"/>
          </a:xfrm>
          <a:prstGeom prst="rect">
            <a:avLst/>
          </a:prstGeom>
        </p:spPr>
      </p:pic>
      <p:pic>
        <p:nvPicPr>
          <p:cNvPr id="6" name="Picture 2">
            <a:extLst>
              <a:ext uri="{FF2B5EF4-FFF2-40B4-BE49-F238E27FC236}">
                <a16:creationId xmlns:a16="http://schemas.microsoft.com/office/drawing/2014/main" id="{7E07C634-95AF-A5CE-2D40-0ECC98FD64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8778651" y="819379"/>
            <a:ext cx="1992218" cy="417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353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77544-5B60-4349-9FB6-B333520D9168}"/>
              </a:ext>
            </a:extLst>
          </p:cNvPr>
          <p:cNvSpPr>
            <a:spLocks noGrp="1"/>
          </p:cNvSpPr>
          <p:nvPr>
            <p:ph type="title"/>
          </p:nvPr>
        </p:nvSpPr>
        <p:spPr>
          <a:xfrm>
            <a:off x="3905639" y="279126"/>
            <a:ext cx="8113296" cy="1325563"/>
          </a:xfrm>
        </p:spPr>
        <p:txBody>
          <a:bodyPr>
            <a:normAutofit/>
          </a:bodyPr>
          <a:lstStyle/>
          <a:p>
            <a:r>
              <a:rPr lang="en-US" dirty="0">
                <a:solidFill>
                  <a:schemeClr val="bg1">
                    <a:lumMod val="65000"/>
                  </a:schemeClr>
                </a:solidFill>
              </a:rPr>
              <a:t>Agenda</a:t>
            </a:r>
          </a:p>
        </p:txBody>
      </p:sp>
      <p:sp>
        <p:nvSpPr>
          <p:cNvPr id="3" name="Content Placeholder 2">
            <a:extLst>
              <a:ext uri="{FF2B5EF4-FFF2-40B4-BE49-F238E27FC236}">
                <a16:creationId xmlns:a16="http://schemas.microsoft.com/office/drawing/2014/main" id="{0FD53E3C-E552-4680-AA1A-C324422B010F}"/>
              </a:ext>
            </a:extLst>
          </p:cNvPr>
          <p:cNvSpPr>
            <a:spLocks noGrp="1"/>
          </p:cNvSpPr>
          <p:nvPr>
            <p:ph idx="1"/>
          </p:nvPr>
        </p:nvSpPr>
        <p:spPr>
          <a:xfrm>
            <a:off x="3780183" y="2212615"/>
            <a:ext cx="8113295" cy="2432769"/>
          </a:xfrm>
        </p:spPr>
        <p:txBody>
          <a:bodyPr>
            <a:normAutofit fontScale="92500" lnSpcReduction="10000"/>
          </a:bodyPr>
          <a:lstStyle/>
          <a:p>
            <a:pPr marL="514350" indent="-514350">
              <a:buFont typeface="+mj-lt"/>
              <a:buAutoNum type="arabicPeriod"/>
            </a:pPr>
            <a:r>
              <a:rPr lang="en-US" sz="3200" dirty="0"/>
              <a:t>What is Open Enrollment?</a:t>
            </a:r>
          </a:p>
          <a:p>
            <a:pPr marL="514350" indent="-514350">
              <a:buFont typeface="+mj-lt"/>
              <a:buAutoNum type="arabicPeriod"/>
            </a:pPr>
            <a:r>
              <a:rPr lang="en-US" sz="3200" dirty="0"/>
              <a:t>What are my Resources?</a:t>
            </a:r>
          </a:p>
          <a:p>
            <a:pPr marL="514350" indent="-514350">
              <a:buFont typeface="+mj-lt"/>
              <a:buAutoNum type="arabicPeriod"/>
            </a:pPr>
            <a:r>
              <a:rPr lang="en-US" sz="3200" dirty="0"/>
              <a:t>Benefit Summary</a:t>
            </a:r>
          </a:p>
          <a:p>
            <a:pPr marL="514350" indent="-514350">
              <a:buFont typeface="+mj-lt"/>
              <a:buAutoNum type="arabicPeriod"/>
            </a:pPr>
            <a:r>
              <a:rPr lang="en-US" sz="3200" dirty="0"/>
              <a:t>Detailed Benefit Overview</a:t>
            </a:r>
          </a:p>
          <a:p>
            <a:pPr marL="514350" indent="-514350">
              <a:buFont typeface="+mj-lt"/>
              <a:buAutoNum type="arabicPeriod"/>
            </a:pPr>
            <a:r>
              <a:rPr lang="en-US" sz="3200" dirty="0"/>
              <a:t>Questions?</a:t>
            </a:r>
          </a:p>
        </p:txBody>
      </p:sp>
      <p:sp>
        <p:nvSpPr>
          <p:cNvPr id="4" name="Slide Number Placeholder 3">
            <a:extLst>
              <a:ext uri="{FF2B5EF4-FFF2-40B4-BE49-F238E27FC236}">
                <a16:creationId xmlns:a16="http://schemas.microsoft.com/office/drawing/2014/main" id="{5EA35E48-3097-4B38-BE0B-775345B0F9F1}"/>
              </a:ext>
            </a:extLst>
          </p:cNvPr>
          <p:cNvSpPr>
            <a:spLocks noGrp="1"/>
          </p:cNvSpPr>
          <p:nvPr>
            <p:ph type="sldNum" sz="quarter" idx="12"/>
          </p:nvPr>
        </p:nvSpPr>
        <p:spPr/>
        <p:txBody>
          <a:bodyPr/>
          <a:lstStyle/>
          <a:p>
            <a:fld id="{B9CCF627-3D04-48DA-9564-5864B7D60EF7}" type="slidenum">
              <a:rPr lang="en-US" smtClean="0"/>
              <a:t>2</a:t>
            </a:fld>
            <a:endParaRPr lang="en-US" dirty="0"/>
          </a:p>
        </p:txBody>
      </p:sp>
      <p:pic>
        <p:nvPicPr>
          <p:cNvPr id="8" name="Graphic 7" descr="Document">
            <a:extLst>
              <a:ext uri="{FF2B5EF4-FFF2-40B4-BE49-F238E27FC236}">
                <a16:creationId xmlns:a16="http://schemas.microsoft.com/office/drawing/2014/main" id="{43E0B7A6-024D-4DF8-8FAC-64891FBBFF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7080" y="2029867"/>
            <a:ext cx="2798266" cy="2798266"/>
          </a:xfrm>
          <a:prstGeom prst="rect">
            <a:avLst/>
          </a:prstGeom>
        </p:spPr>
      </p:pic>
    </p:spTree>
    <p:extLst>
      <p:ext uri="{BB962C8B-B14F-4D97-AF65-F5344CB8AC3E}">
        <p14:creationId xmlns:p14="http://schemas.microsoft.com/office/powerpoint/2010/main" val="2223451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lstStyle/>
          <a:p>
            <a:r>
              <a:rPr lang="en-US" dirty="0">
                <a:solidFill>
                  <a:schemeClr val="bg1">
                    <a:lumMod val="65000"/>
                  </a:schemeClr>
                </a:solidFill>
              </a:rPr>
              <a:t>7-Day Opioid Limits </a:t>
            </a:r>
          </a:p>
        </p:txBody>
      </p:sp>
      <p:sp>
        <p:nvSpPr>
          <p:cNvPr id="3" name="Content Placeholder 2">
            <a:extLst>
              <a:ext uri="{FF2B5EF4-FFF2-40B4-BE49-F238E27FC236}">
                <a16:creationId xmlns:a16="http://schemas.microsoft.com/office/drawing/2014/main" id="{2FF7F9BD-0A4C-4C11-9432-6CDBD00DD377}"/>
              </a:ext>
            </a:extLst>
          </p:cNvPr>
          <p:cNvSpPr>
            <a:spLocks noGrp="1"/>
          </p:cNvSpPr>
          <p:nvPr>
            <p:ph idx="1"/>
          </p:nvPr>
        </p:nvSpPr>
        <p:spPr>
          <a:xfrm>
            <a:off x="3104148" y="1762220"/>
            <a:ext cx="8257063" cy="4351338"/>
          </a:xfrm>
        </p:spPr>
        <p:txBody>
          <a:bodyPr>
            <a:normAutofit/>
          </a:bodyPr>
          <a:lstStyle/>
          <a:p>
            <a:pPr marL="0" lvl="0" indent="0">
              <a:buNone/>
            </a:pPr>
            <a:r>
              <a:rPr lang="en-US" b="1" dirty="0"/>
              <a:t>There is a 7-day limit on Opioids for an initial opioid prescription for members new to pain management therapy.</a:t>
            </a:r>
            <a:endParaRPr lang="en-US" sz="2800" dirty="0"/>
          </a:p>
          <a:p>
            <a:pPr lvl="1">
              <a:buFont typeface="Arial"/>
              <a:buChar char="•"/>
            </a:pPr>
            <a:r>
              <a:rPr lang="en-US" sz="2400" dirty="0"/>
              <a:t>Limit Two Prescriptions of 7-Day Supply within a 90-day period</a:t>
            </a:r>
          </a:p>
          <a:p>
            <a:pPr lvl="1">
              <a:buFont typeface="Arial"/>
              <a:buChar char="•"/>
            </a:pPr>
            <a:r>
              <a:rPr lang="en-US" sz="2400" dirty="0"/>
              <a:t>No Extended-Release Opioids allowed for acute pain</a:t>
            </a:r>
          </a:p>
          <a:p>
            <a:pPr lvl="1">
              <a:buFont typeface="Arial"/>
              <a:buChar char="•"/>
            </a:pPr>
            <a:r>
              <a:rPr lang="en-US" sz="2400" dirty="0"/>
              <a:t>Quantity Limit of Four immediate-release opioid tablets per day</a:t>
            </a:r>
          </a:p>
          <a:p>
            <a:pPr lvl="1">
              <a:buFont typeface="Arial"/>
              <a:buChar char="•"/>
            </a:pPr>
            <a:r>
              <a:rPr lang="en-US" sz="2400" dirty="0"/>
              <a:t>Contact </a:t>
            </a:r>
            <a:r>
              <a:rPr lang="en-US" sz="2400" dirty="0" err="1"/>
              <a:t>Liviniti</a:t>
            </a:r>
            <a:r>
              <a:rPr lang="en-US" sz="2400" dirty="0"/>
              <a:t> Account Team for more information on this program at </a:t>
            </a:r>
            <a:r>
              <a:rPr lang="en-US" sz="2400" dirty="0">
                <a:hlinkClick r:id="rId2"/>
              </a:rPr>
              <a:t>www.liviniti.com</a:t>
            </a:r>
            <a:r>
              <a:rPr lang="en-US" sz="2400" dirty="0"/>
              <a:t> or 800.710.9341</a:t>
            </a:r>
          </a:p>
          <a:p>
            <a:pPr lvl="1">
              <a:buFont typeface="Arial"/>
              <a:buChar char="•"/>
            </a:pPr>
            <a:endParaRPr lang="en-US" sz="2400" dirty="0"/>
          </a:p>
          <a:p>
            <a:pPr lvl="1">
              <a:buFont typeface="Arial"/>
              <a:buChar char="•"/>
            </a:pPr>
            <a:endParaRPr lang="en-US" sz="2400" dirty="0"/>
          </a:p>
          <a:p>
            <a:pPr lvl="1">
              <a:buFont typeface="Arial"/>
              <a:buChar char="•"/>
            </a:pPr>
            <a:endParaRPr lang="en-US" sz="2800" dirty="0"/>
          </a:p>
          <a:p>
            <a:endParaRPr lang="en-US" dirty="0"/>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20</a:t>
            </a:fld>
            <a:endParaRPr lang="en-US" dirty="0"/>
          </a:p>
        </p:txBody>
      </p:sp>
      <p:pic>
        <p:nvPicPr>
          <p:cNvPr id="7" name="Graphic 6" descr="Medicine with solid fill">
            <a:extLst>
              <a:ext uri="{FF2B5EF4-FFF2-40B4-BE49-F238E27FC236}">
                <a16:creationId xmlns:a16="http://schemas.microsoft.com/office/drawing/2014/main" id="{308CE28D-0567-4724-A798-CF4D69A20A3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77778" y="2059489"/>
            <a:ext cx="2590800" cy="2590800"/>
          </a:xfrm>
          <a:prstGeom prst="rect">
            <a:avLst/>
          </a:prstGeom>
        </p:spPr>
      </p:pic>
      <p:pic>
        <p:nvPicPr>
          <p:cNvPr id="8" name="Picture 2">
            <a:extLst>
              <a:ext uri="{FF2B5EF4-FFF2-40B4-BE49-F238E27FC236}">
                <a16:creationId xmlns:a16="http://schemas.microsoft.com/office/drawing/2014/main" id="{3F488415-1736-5C0B-69BD-FD007ECCA6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8918287" y="815974"/>
            <a:ext cx="2435513" cy="509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994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lstStyle/>
          <a:p>
            <a:r>
              <a:rPr lang="en-US" dirty="0">
                <a:solidFill>
                  <a:schemeClr val="bg1">
                    <a:lumMod val="65000"/>
                  </a:schemeClr>
                </a:solidFill>
              </a:rPr>
              <a:t>Get the Most, For the Least</a:t>
            </a:r>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21</a:t>
            </a:fld>
            <a:endParaRPr lang="en-US" dirty="0"/>
          </a:p>
        </p:txBody>
      </p:sp>
      <p:sp>
        <p:nvSpPr>
          <p:cNvPr id="10" name="TextBox 9">
            <a:extLst>
              <a:ext uri="{FF2B5EF4-FFF2-40B4-BE49-F238E27FC236}">
                <a16:creationId xmlns:a16="http://schemas.microsoft.com/office/drawing/2014/main" id="{B65AEF4E-A452-4660-BFF7-5DB243EEAAD4}"/>
              </a:ext>
            </a:extLst>
          </p:cNvPr>
          <p:cNvSpPr txBox="1"/>
          <p:nvPr/>
        </p:nvSpPr>
        <p:spPr>
          <a:xfrm>
            <a:off x="6679881" y="2167229"/>
            <a:ext cx="4872318" cy="1015663"/>
          </a:xfrm>
          <a:prstGeom prst="rect">
            <a:avLst/>
          </a:prstGeom>
          <a:noFill/>
        </p:spPr>
        <p:txBody>
          <a:bodyPr wrap="square" rtlCol="0">
            <a:spAutoFit/>
          </a:bodyPr>
          <a:lstStyle/>
          <a:p>
            <a:r>
              <a:rPr lang="en-US" sz="2000" b="1" dirty="0">
                <a:latin typeface="Arial Nova Cond" panose="020B0506020202020204" pitchFamily="34" charset="0"/>
              </a:rPr>
              <a:t>URGENT CARE &amp; TELEMEDICINE</a:t>
            </a:r>
          </a:p>
          <a:p>
            <a:r>
              <a:rPr lang="en-US" sz="2000" dirty="0">
                <a:latin typeface="Arial Nova Cond" panose="020B0506020202020204" pitchFamily="34" charset="0"/>
              </a:rPr>
              <a:t>Consider these options when health crisis is less than life threatening</a:t>
            </a:r>
          </a:p>
        </p:txBody>
      </p:sp>
      <p:sp>
        <p:nvSpPr>
          <p:cNvPr id="11" name="TextBox 10">
            <a:extLst>
              <a:ext uri="{FF2B5EF4-FFF2-40B4-BE49-F238E27FC236}">
                <a16:creationId xmlns:a16="http://schemas.microsoft.com/office/drawing/2014/main" id="{25ED8239-968F-4243-A748-EDEF733689FB}"/>
              </a:ext>
            </a:extLst>
          </p:cNvPr>
          <p:cNvSpPr txBox="1"/>
          <p:nvPr/>
        </p:nvSpPr>
        <p:spPr>
          <a:xfrm>
            <a:off x="481410" y="1523665"/>
            <a:ext cx="5437598" cy="707886"/>
          </a:xfrm>
          <a:prstGeom prst="rect">
            <a:avLst/>
          </a:prstGeom>
          <a:noFill/>
        </p:spPr>
        <p:txBody>
          <a:bodyPr wrap="square" rtlCol="0">
            <a:spAutoFit/>
          </a:bodyPr>
          <a:lstStyle/>
          <a:p>
            <a:pPr algn="r"/>
            <a:r>
              <a:rPr lang="en-US" sz="2000" b="1" dirty="0">
                <a:latin typeface="Arial Nova Cond" panose="020B0506020202020204" pitchFamily="34" charset="0"/>
              </a:rPr>
              <a:t>PREVENTIVE CARE</a:t>
            </a:r>
          </a:p>
          <a:p>
            <a:pPr algn="r"/>
            <a:r>
              <a:rPr lang="en-US" sz="2000" dirty="0">
                <a:latin typeface="Arial Nova Cond" panose="020B0506020202020204" pitchFamily="34" charset="0"/>
              </a:rPr>
              <a:t>Always covered 100% when In-Network</a:t>
            </a:r>
          </a:p>
        </p:txBody>
      </p:sp>
      <p:sp>
        <p:nvSpPr>
          <p:cNvPr id="12" name="TextBox 11">
            <a:extLst>
              <a:ext uri="{FF2B5EF4-FFF2-40B4-BE49-F238E27FC236}">
                <a16:creationId xmlns:a16="http://schemas.microsoft.com/office/drawing/2014/main" id="{DF87AABC-86E8-4CD9-9368-AD6FFC4703FB}"/>
              </a:ext>
            </a:extLst>
          </p:cNvPr>
          <p:cNvSpPr txBox="1"/>
          <p:nvPr/>
        </p:nvSpPr>
        <p:spPr>
          <a:xfrm>
            <a:off x="228360" y="2884470"/>
            <a:ext cx="5819485" cy="1015663"/>
          </a:xfrm>
          <a:prstGeom prst="rect">
            <a:avLst/>
          </a:prstGeom>
          <a:noFill/>
        </p:spPr>
        <p:txBody>
          <a:bodyPr wrap="square" rtlCol="0">
            <a:spAutoFit/>
          </a:bodyPr>
          <a:lstStyle/>
          <a:p>
            <a:pPr algn="r"/>
            <a:r>
              <a:rPr lang="en-US" sz="2000" b="1" dirty="0">
                <a:latin typeface="Arial Nova Cond" panose="020B0506020202020204" pitchFamily="34" charset="0"/>
              </a:rPr>
              <a:t>MAIL ORDER!</a:t>
            </a:r>
          </a:p>
          <a:p>
            <a:pPr algn="r"/>
            <a:r>
              <a:rPr lang="en-US" sz="2000" dirty="0">
                <a:latin typeface="Arial Nova Cond" panose="020B0506020202020204" pitchFamily="34" charset="0"/>
              </a:rPr>
              <a:t>Receive a 90 Day supply for less than the Retail Cost</a:t>
            </a:r>
          </a:p>
          <a:p>
            <a:pPr algn="r"/>
            <a:r>
              <a:rPr lang="en-US" sz="2000" dirty="0">
                <a:latin typeface="Arial Nova Cond" panose="020B0506020202020204" pitchFamily="34" charset="0"/>
              </a:rPr>
              <a:t>International Mail Order is available also</a:t>
            </a:r>
          </a:p>
        </p:txBody>
      </p:sp>
      <p:sp>
        <p:nvSpPr>
          <p:cNvPr id="13" name="TextBox 12">
            <a:extLst>
              <a:ext uri="{FF2B5EF4-FFF2-40B4-BE49-F238E27FC236}">
                <a16:creationId xmlns:a16="http://schemas.microsoft.com/office/drawing/2014/main" id="{F68A4BDF-EA56-4D55-9B5E-BAC5B1D34A07}"/>
              </a:ext>
            </a:extLst>
          </p:cNvPr>
          <p:cNvSpPr txBox="1"/>
          <p:nvPr/>
        </p:nvSpPr>
        <p:spPr>
          <a:xfrm>
            <a:off x="6654509" y="3600395"/>
            <a:ext cx="5366050" cy="1323439"/>
          </a:xfrm>
          <a:prstGeom prst="rect">
            <a:avLst/>
          </a:prstGeom>
          <a:noFill/>
        </p:spPr>
        <p:txBody>
          <a:bodyPr wrap="square" rtlCol="0">
            <a:spAutoFit/>
          </a:bodyPr>
          <a:lstStyle/>
          <a:p>
            <a:r>
              <a:rPr lang="en-US" sz="2000" b="1" dirty="0">
                <a:latin typeface="Arial Nova Cond" panose="020B0506020202020204" pitchFamily="34" charset="0"/>
              </a:rPr>
              <a:t>GENERIC DRUGS &amp; PUBLIC DRUG PROGRAMS</a:t>
            </a:r>
          </a:p>
          <a:p>
            <a:r>
              <a:rPr lang="en-US" sz="2000" dirty="0">
                <a:latin typeface="Arial Nova Cond" panose="020B0506020202020204" pitchFamily="34" charset="0"/>
              </a:rPr>
              <a:t>Always ask for a Generic alternative, and consider Public Drug Programs at grocery stores, Target, Wal-Mart, etc.</a:t>
            </a:r>
          </a:p>
        </p:txBody>
      </p:sp>
      <p:cxnSp>
        <p:nvCxnSpPr>
          <p:cNvPr id="14" name="Straight Connector 13">
            <a:extLst>
              <a:ext uri="{FF2B5EF4-FFF2-40B4-BE49-F238E27FC236}">
                <a16:creationId xmlns:a16="http://schemas.microsoft.com/office/drawing/2014/main" id="{B34A2515-686B-46F3-A200-A81066DE4F65}"/>
              </a:ext>
            </a:extLst>
          </p:cNvPr>
          <p:cNvCxnSpPr>
            <a:cxnSpLocks/>
          </p:cNvCxnSpPr>
          <p:nvPr/>
        </p:nvCxnSpPr>
        <p:spPr>
          <a:xfrm>
            <a:off x="6272993" y="1435464"/>
            <a:ext cx="3699" cy="4463561"/>
          </a:xfrm>
          <a:prstGeom prst="line">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B37B4CC2-8295-4391-BC9D-8380164C25BF}"/>
              </a:ext>
            </a:extLst>
          </p:cNvPr>
          <p:cNvSpPr>
            <a:spLocks noChangeAspect="1"/>
          </p:cNvSpPr>
          <p:nvPr/>
        </p:nvSpPr>
        <p:spPr>
          <a:xfrm>
            <a:off x="6193223" y="3066403"/>
            <a:ext cx="190559" cy="190559"/>
          </a:xfrm>
          <a:prstGeom prst="ellipse">
            <a:avLst/>
          </a:prstGeom>
          <a:solidFill>
            <a:srgbClr val="00B0F0"/>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00B0F0"/>
              </a:solidFill>
            </a:endParaRPr>
          </a:p>
        </p:txBody>
      </p:sp>
      <p:sp>
        <p:nvSpPr>
          <p:cNvPr id="22" name="Oval 21">
            <a:extLst>
              <a:ext uri="{FF2B5EF4-FFF2-40B4-BE49-F238E27FC236}">
                <a16:creationId xmlns:a16="http://schemas.microsoft.com/office/drawing/2014/main" id="{4FD486B9-F6CE-4A64-BCC1-A87E0C2C2BF1}"/>
              </a:ext>
            </a:extLst>
          </p:cNvPr>
          <p:cNvSpPr>
            <a:spLocks noChangeAspect="1"/>
          </p:cNvSpPr>
          <p:nvPr/>
        </p:nvSpPr>
        <p:spPr>
          <a:xfrm>
            <a:off x="6193224" y="2327619"/>
            <a:ext cx="190559" cy="190559"/>
          </a:xfrm>
          <a:prstGeom prst="ellipse">
            <a:avLst/>
          </a:prstGeom>
          <a:solidFill>
            <a:srgbClr val="00B0F0"/>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00B0F0"/>
              </a:solidFill>
            </a:endParaRPr>
          </a:p>
        </p:txBody>
      </p:sp>
      <p:sp>
        <p:nvSpPr>
          <p:cNvPr id="23" name="Oval 22">
            <a:extLst>
              <a:ext uri="{FF2B5EF4-FFF2-40B4-BE49-F238E27FC236}">
                <a16:creationId xmlns:a16="http://schemas.microsoft.com/office/drawing/2014/main" id="{398081B3-FC34-4656-8315-1037CD6A1D31}"/>
              </a:ext>
            </a:extLst>
          </p:cNvPr>
          <p:cNvSpPr>
            <a:spLocks noChangeAspect="1"/>
          </p:cNvSpPr>
          <p:nvPr/>
        </p:nvSpPr>
        <p:spPr>
          <a:xfrm>
            <a:off x="6197236" y="1687049"/>
            <a:ext cx="190559" cy="190559"/>
          </a:xfrm>
          <a:prstGeom prst="ellipse">
            <a:avLst/>
          </a:prstGeom>
          <a:solidFill>
            <a:srgbClr val="00B0F0"/>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00B0F0"/>
              </a:solidFill>
            </a:endParaRPr>
          </a:p>
        </p:txBody>
      </p:sp>
      <p:pic>
        <p:nvPicPr>
          <p:cNvPr id="4" name="Graphic 3" descr="Dollar">
            <a:extLst>
              <a:ext uri="{FF2B5EF4-FFF2-40B4-BE49-F238E27FC236}">
                <a16:creationId xmlns:a16="http://schemas.microsoft.com/office/drawing/2014/main" id="{66416A04-B20E-4990-865F-EA328987E1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90179" y="521064"/>
            <a:ext cx="914400" cy="914400"/>
          </a:xfrm>
          <a:prstGeom prst="rect">
            <a:avLst/>
          </a:prstGeom>
        </p:spPr>
      </p:pic>
      <p:sp>
        <p:nvSpPr>
          <p:cNvPr id="15" name="TextBox 14">
            <a:extLst>
              <a:ext uri="{FF2B5EF4-FFF2-40B4-BE49-F238E27FC236}">
                <a16:creationId xmlns:a16="http://schemas.microsoft.com/office/drawing/2014/main" id="{E3CC1C85-E31C-4AA3-9C5C-9704AC6213D1}"/>
              </a:ext>
            </a:extLst>
          </p:cNvPr>
          <p:cNvSpPr txBox="1"/>
          <p:nvPr/>
        </p:nvSpPr>
        <p:spPr>
          <a:xfrm>
            <a:off x="261091" y="4564893"/>
            <a:ext cx="5819485" cy="1323439"/>
          </a:xfrm>
          <a:prstGeom prst="rect">
            <a:avLst/>
          </a:prstGeom>
          <a:noFill/>
        </p:spPr>
        <p:txBody>
          <a:bodyPr wrap="square" rtlCol="0">
            <a:spAutoFit/>
          </a:bodyPr>
          <a:lstStyle/>
          <a:p>
            <a:pPr algn="r"/>
            <a:r>
              <a:rPr lang="en-US" sz="2000" b="1" dirty="0">
                <a:latin typeface="Arial Nova Cond" panose="020B0506020202020204" pitchFamily="34" charset="0"/>
              </a:rPr>
              <a:t>GOODRx</a:t>
            </a:r>
          </a:p>
          <a:p>
            <a:pPr algn="r"/>
            <a:r>
              <a:rPr lang="en-US" sz="2000" dirty="0">
                <a:latin typeface="Arial Nova Cond" panose="020B0506020202020204" pitchFamily="34" charset="0"/>
              </a:rPr>
              <a:t>Save up to 80% on your prescription drug prices simply by using the GoodRx app. Search &amp; Compare Prices, Save To My RX, Show To Your Pharmacist  </a:t>
            </a:r>
          </a:p>
        </p:txBody>
      </p:sp>
      <p:sp>
        <p:nvSpPr>
          <p:cNvPr id="16" name="Oval 15">
            <a:extLst>
              <a:ext uri="{FF2B5EF4-FFF2-40B4-BE49-F238E27FC236}">
                <a16:creationId xmlns:a16="http://schemas.microsoft.com/office/drawing/2014/main" id="{9AFE96EA-18DF-4EBC-A63B-3F7E6F39C848}"/>
              </a:ext>
            </a:extLst>
          </p:cNvPr>
          <p:cNvSpPr>
            <a:spLocks noChangeAspect="1"/>
          </p:cNvSpPr>
          <p:nvPr/>
        </p:nvSpPr>
        <p:spPr>
          <a:xfrm>
            <a:off x="6193223" y="4836864"/>
            <a:ext cx="190559" cy="190559"/>
          </a:xfrm>
          <a:prstGeom prst="ellipse">
            <a:avLst/>
          </a:prstGeom>
          <a:solidFill>
            <a:srgbClr val="00B0F0"/>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00B0F0"/>
              </a:solidFill>
            </a:endParaRPr>
          </a:p>
        </p:txBody>
      </p:sp>
      <p:sp>
        <p:nvSpPr>
          <p:cNvPr id="17" name="Oval 16">
            <a:extLst>
              <a:ext uri="{FF2B5EF4-FFF2-40B4-BE49-F238E27FC236}">
                <a16:creationId xmlns:a16="http://schemas.microsoft.com/office/drawing/2014/main" id="{B79DB0D7-1529-4D6A-A225-CBD6721DE895}"/>
              </a:ext>
            </a:extLst>
          </p:cNvPr>
          <p:cNvSpPr>
            <a:spLocks noChangeAspect="1"/>
          </p:cNvSpPr>
          <p:nvPr/>
        </p:nvSpPr>
        <p:spPr>
          <a:xfrm>
            <a:off x="6188346" y="3799469"/>
            <a:ext cx="190559" cy="190559"/>
          </a:xfrm>
          <a:prstGeom prst="ellipse">
            <a:avLst/>
          </a:prstGeom>
          <a:solidFill>
            <a:srgbClr val="00B0F0"/>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00B0F0"/>
              </a:solidFill>
            </a:endParaRPr>
          </a:p>
        </p:txBody>
      </p:sp>
    </p:spTree>
    <p:extLst>
      <p:ext uri="{BB962C8B-B14F-4D97-AF65-F5344CB8AC3E}">
        <p14:creationId xmlns:p14="http://schemas.microsoft.com/office/powerpoint/2010/main" val="3974543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4BFF96-3346-C080-9CCC-E3294042DE5B}"/>
              </a:ext>
            </a:extLst>
          </p:cNvPr>
          <p:cNvSpPr>
            <a:spLocks noGrp="1"/>
          </p:cNvSpPr>
          <p:nvPr>
            <p:ph type="sldNum" sz="quarter" idx="12"/>
          </p:nvPr>
        </p:nvSpPr>
        <p:spPr/>
        <p:txBody>
          <a:bodyPr/>
          <a:lstStyle/>
          <a:p>
            <a:fld id="{B9CCF627-3D04-48DA-9564-5864B7D60EF7}" type="slidenum">
              <a:rPr lang="en-US" smtClean="0"/>
              <a:t>22</a:t>
            </a:fld>
            <a:endParaRPr lang="en-US" dirty="0"/>
          </a:p>
        </p:txBody>
      </p:sp>
      <p:grpSp>
        <p:nvGrpSpPr>
          <p:cNvPr id="2" name="Group 1">
            <a:extLst>
              <a:ext uri="{FF2B5EF4-FFF2-40B4-BE49-F238E27FC236}">
                <a16:creationId xmlns:a16="http://schemas.microsoft.com/office/drawing/2014/main" id="{4548E3B2-411F-7AF1-9464-C3C6EB6CDBE7}"/>
              </a:ext>
            </a:extLst>
          </p:cNvPr>
          <p:cNvGrpSpPr/>
          <p:nvPr/>
        </p:nvGrpSpPr>
        <p:grpSpPr>
          <a:xfrm>
            <a:off x="0" y="-102336"/>
            <a:ext cx="12369522" cy="9277141"/>
            <a:chOff x="0" y="-102336"/>
            <a:chExt cx="12369522" cy="9277141"/>
          </a:xfrm>
        </p:grpSpPr>
        <p:pic>
          <p:nvPicPr>
            <p:cNvPr id="3" name="Picture 2" descr="A large crowd of people outside&#10;&#10;Description automatically generated">
              <a:extLst>
                <a:ext uri="{FF2B5EF4-FFF2-40B4-BE49-F238E27FC236}">
                  <a16:creationId xmlns:a16="http://schemas.microsoft.com/office/drawing/2014/main" id="{C6C07427-D60E-565A-3908-D2C6AD757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336"/>
              <a:ext cx="12369521" cy="9277141"/>
            </a:xfrm>
            <a:prstGeom prst="rect">
              <a:avLst/>
            </a:prstGeom>
          </p:spPr>
        </p:pic>
        <p:grpSp>
          <p:nvGrpSpPr>
            <p:cNvPr id="5" name="Group 4">
              <a:extLst>
                <a:ext uri="{FF2B5EF4-FFF2-40B4-BE49-F238E27FC236}">
                  <a16:creationId xmlns:a16="http://schemas.microsoft.com/office/drawing/2014/main" id="{CBD1FA77-FD71-F50E-2172-8DE86CB956D5}"/>
                </a:ext>
              </a:extLst>
            </p:cNvPr>
            <p:cNvGrpSpPr/>
            <p:nvPr/>
          </p:nvGrpSpPr>
          <p:grpSpPr>
            <a:xfrm>
              <a:off x="6213219" y="1516569"/>
              <a:ext cx="6156303" cy="3379624"/>
              <a:chOff x="6213219" y="1516569"/>
              <a:chExt cx="6156303" cy="3379624"/>
            </a:xfrm>
          </p:grpSpPr>
          <p:pic>
            <p:nvPicPr>
              <p:cNvPr id="7" name="Picture 4" descr="City of Woodstock, Georgia">
                <a:extLst>
                  <a:ext uri="{FF2B5EF4-FFF2-40B4-BE49-F238E27FC236}">
                    <a16:creationId xmlns:a16="http://schemas.microsoft.com/office/drawing/2014/main" id="{095209C6-DF6C-325C-9AA1-BE3856B47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845" y="1516569"/>
                <a:ext cx="4663366" cy="233168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791FD68-DC18-011A-8686-4964E99CC0B1}"/>
                  </a:ext>
                </a:extLst>
              </p:cNvPr>
              <p:cNvSpPr/>
              <p:nvPr/>
            </p:nvSpPr>
            <p:spPr>
              <a:xfrm>
                <a:off x="6557211" y="3848252"/>
                <a:ext cx="5812310" cy="10479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0CCC842-C9E4-25BE-9789-7E1F20D14BBC}"/>
                  </a:ext>
                </a:extLst>
              </p:cNvPr>
              <p:cNvSpPr txBox="1"/>
              <p:nvPr/>
            </p:nvSpPr>
            <p:spPr>
              <a:xfrm>
                <a:off x="6213219" y="4008732"/>
                <a:ext cx="5356255" cy="707886"/>
              </a:xfrm>
              <a:prstGeom prst="rect">
                <a:avLst/>
              </a:prstGeom>
              <a:noFill/>
            </p:spPr>
            <p:txBody>
              <a:bodyPr wrap="square" rtlCol="0">
                <a:spAutoFit/>
              </a:bodyPr>
              <a:lstStyle/>
              <a:p>
                <a:pPr algn="ctr"/>
                <a:r>
                  <a:rPr lang="en-US" sz="4000" b="1" dirty="0">
                    <a:solidFill>
                      <a:srgbClr val="124A7B"/>
                    </a:solidFill>
                    <a:latin typeface="Arial Nova Cond" panose="020B0506020202020204" pitchFamily="34" charset="0"/>
                  </a:rPr>
                  <a:t>Dental &amp; Vision</a:t>
                </a:r>
                <a:endParaRPr lang="en-US" dirty="0">
                  <a:solidFill>
                    <a:srgbClr val="124A7B"/>
                  </a:solidFill>
                  <a:latin typeface="Arial Nova Cond" panose="020B0506020202020204" pitchFamily="34" charset="0"/>
                </a:endParaRPr>
              </a:p>
            </p:txBody>
          </p:sp>
          <p:pic>
            <p:nvPicPr>
              <p:cNvPr id="11" name="Picture 10">
                <a:extLst>
                  <a:ext uri="{FF2B5EF4-FFF2-40B4-BE49-F238E27FC236}">
                    <a16:creationId xmlns:a16="http://schemas.microsoft.com/office/drawing/2014/main" id="{F7574A28-6299-0B9C-FCE6-6C9A1EE9776E}"/>
                  </a:ext>
                </a:extLst>
              </p:cNvPr>
              <p:cNvPicPr>
                <a:picLocks noChangeAspect="1"/>
              </p:cNvPicPr>
              <p:nvPr/>
            </p:nvPicPr>
            <p:blipFill>
              <a:blip r:embed="rId4"/>
              <a:stretch>
                <a:fillRect/>
              </a:stretch>
            </p:blipFill>
            <p:spPr>
              <a:xfrm>
                <a:off x="11361211" y="3848250"/>
                <a:ext cx="1008311" cy="1047941"/>
              </a:xfrm>
              <a:prstGeom prst="rect">
                <a:avLst/>
              </a:prstGeom>
            </p:spPr>
          </p:pic>
          <p:pic>
            <p:nvPicPr>
              <p:cNvPr id="12" name="Picture 11">
                <a:extLst>
                  <a:ext uri="{FF2B5EF4-FFF2-40B4-BE49-F238E27FC236}">
                    <a16:creationId xmlns:a16="http://schemas.microsoft.com/office/drawing/2014/main" id="{3AF9BC5E-F118-3172-8707-630E7D07A8AD}"/>
                  </a:ext>
                </a:extLst>
              </p:cNvPr>
              <p:cNvPicPr>
                <a:picLocks noChangeAspect="1"/>
              </p:cNvPicPr>
              <p:nvPr/>
            </p:nvPicPr>
            <p:blipFill>
              <a:blip r:embed="rId5"/>
              <a:stretch>
                <a:fillRect/>
              </a:stretch>
            </p:blipFill>
            <p:spPr>
              <a:xfrm>
                <a:off x="11225481" y="3848248"/>
                <a:ext cx="1144040" cy="1047941"/>
              </a:xfrm>
              <a:prstGeom prst="rect">
                <a:avLst/>
              </a:prstGeom>
            </p:spPr>
          </p:pic>
        </p:grpSp>
      </p:grpSp>
    </p:spTree>
    <p:extLst>
      <p:ext uri="{BB962C8B-B14F-4D97-AF65-F5344CB8AC3E}">
        <p14:creationId xmlns:p14="http://schemas.microsoft.com/office/powerpoint/2010/main" val="3273445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13">
            <a:extLst>
              <a:ext uri="{FF2B5EF4-FFF2-40B4-BE49-F238E27FC236}">
                <a16:creationId xmlns:a16="http://schemas.microsoft.com/office/drawing/2014/main" id="{E0E553D3-F8D3-415C-B6AA-B848E869BACC}"/>
              </a:ext>
            </a:extLst>
          </p:cNvPr>
          <p:cNvGraphicFramePr>
            <a:graphicFrameLocks/>
          </p:cNvGraphicFramePr>
          <p:nvPr>
            <p:extLst>
              <p:ext uri="{D42A27DB-BD31-4B8C-83A1-F6EECF244321}">
                <p14:modId xmlns:p14="http://schemas.microsoft.com/office/powerpoint/2010/main" val="103631509"/>
              </p:ext>
            </p:extLst>
          </p:nvPr>
        </p:nvGraphicFramePr>
        <p:xfrm>
          <a:off x="689505" y="1359915"/>
          <a:ext cx="10812990" cy="4621317"/>
        </p:xfrm>
        <a:graphic>
          <a:graphicData uri="http://schemas.openxmlformats.org/drawingml/2006/table">
            <a:tbl>
              <a:tblPr firstRow="1" bandRow="1">
                <a:tableStyleId>{5C22544A-7EE6-4342-B048-85BDC9FD1C3A}</a:tableStyleId>
              </a:tblPr>
              <a:tblGrid>
                <a:gridCol w="3262670">
                  <a:extLst>
                    <a:ext uri="{9D8B030D-6E8A-4147-A177-3AD203B41FA5}">
                      <a16:colId xmlns:a16="http://schemas.microsoft.com/office/drawing/2014/main" val="3144870291"/>
                    </a:ext>
                  </a:extLst>
                </a:gridCol>
                <a:gridCol w="3775160">
                  <a:extLst>
                    <a:ext uri="{9D8B030D-6E8A-4147-A177-3AD203B41FA5}">
                      <a16:colId xmlns:a16="http://schemas.microsoft.com/office/drawing/2014/main" val="2500959198"/>
                    </a:ext>
                  </a:extLst>
                </a:gridCol>
                <a:gridCol w="3775160">
                  <a:extLst>
                    <a:ext uri="{9D8B030D-6E8A-4147-A177-3AD203B41FA5}">
                      <a16:colId xmlns:a16="http://schemas.microsoft.com/office/drawing/2014/main" val="460395246"/>
                    </a:ext>
                  </a:extLst>
                </a:gridCol>
              </a:tblGrid>
              <a:tr h="282072">
                <a:tc>
                  <a:txBody>
                    <a:bodyPr/>
                    <a:lstStyle/>
                    <a:p>
                      <a:endParaRPr lang="en-US" sz="2000" dirty="0">
                        <a:latin typeface="Arial Nova Cond" panose="020B0506020202020204" pitchFamily="34" charset="0"/>
                      </a:endParaRPr>
                    </a:p>
                  </a:txBody>
                  <a:tcPr anchor="ctr">
                    <a:lnR w="38100" cap="flat" cmpd="sng" algn="ctr">
                      <a:solidFill>
                        <a:schemeClr val="bg1"/>
                      </a:solidFill>
                      <a:prstDash val="solid"/>
                      <a:round/>
                      <a:headEnd type="none" w="med" len="med"/>
                      <a:tailEnd type="none" w="med" len="med"/>
                    </a:lnR>
                    <a:solidFill>
                      <a:srgbClr val="124A7B"/>
                    </a:solidFill>
                  </a:tcPr>
                </a:tc>
                <a:tc>
                  <a:txBody>
                    <a:bodyPr/>
                    <a:lstStyle/>
                    <a:p>
                      <a:pPr algn="ctr"/>
                      <a:r>
                        <a:rPr lang="en-US" sz="2000" dirty="0">
                          <a:latin typeface="Arial Nova Cond" panose="020B0506020202020204" pitchFamily="34" charset="0"/>
                        </a:rPr>
                        <a:t>Network Access Plan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tc>
                  <a:txBody>
                    <a:bodyPr/>
                    <a:lstStyle/>
                    <a:p>
                      <a:pPr algn="ctr"/>
                      <a:r>
                        <a:rPr lang="en-US" sz="2000" dirty="0">
                          <a:latin typeface="Arial Nova Cond" panose="020B0506020202020204" pitchFamily="34" charset="0"/>
                        </a:rPr>
                        <a:t>Value Plan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extLst>
                  <a:ext uri="{0D108BD9-81ED-4DB2-BD59-A6C34878D82A}">
                    <a16:rowId xmlns:a16="http://schemas.microsoft.com/office/drawing/2014/main" val="4039831665"/>
                  </a:ext>
                </a:extLst>
              </a:tr>
              <a:tr h="354127">
                <a:tc>
                  <a:txBody>
                    <a:bodyPr/>
                    <a:lstStyle/>
                    <a:p>
                      <a:endParaRPr lang="en-US" sz="1600" b="1" dirty="0">
                        <a:latin typeface="Arial Nova Cond" panose="020B0506020202020204" pitchFamily="34" charset="0"/>
                      </a:endParaRPr>
                    </a:p>
                  </a:txBody>
                  <a:tcPr anchor="ct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US" sz="1600" i="1" dirty="0">
                          <a:latin typeface="Arial Nova Cond" panose="020B0506020202020204" pitchFamily="34" charset="0"/>
                        </a:rPr>
                        <a:t>For those using Out-of-Network Providers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US" sz="1600" i="1" dirty="0">
                          <a:latin typeface="Arial Nova Cond" panose="020B0506020202020204" pitchFamily="34" charset="0"/>
                        </a:rPr>
                        <a:t>For those using In-Network Providers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203247897"/>
                  </a:ext>
                </a:extLst>
              </a:tr>
              <a:tr h="585841">
                <a:tc>
                  <a:txBody>
                    <a:bodyPr/>
                    <a:lstStyle/>
                    <a:p>
                      <a:r>
                        <a:rPr lang="en-US" sz="1600" b="1" dirty="0">
                          <a:latin typeface="Arial Nova Cond" panose="020B0506020202020204" pitchFamily="34" charset="0"/>
                        </a:rPr>
                        <a:t>Calendar Year Deductible</a:t>
                      </a:r>
                    </a:p>
                    <a:p>
                      <a:pPr algn="r"/>
                      <a:r>
                        <a:rPr lang="en-US" sz="1600" b="1" dirty="0">
                          <a:latin typeface="Arial Nova Cond" panose="020B0506020202020204" pitchFamily="34" charset="0"/>
                        </a:rPr>
                        <a:t>Individual </a:t>
                      </a:r>
                    </a:p>
                    <a:p>
                      <a:pPr algn="r"/>
                      <a:r>
                        <a:rPr lang="en-US" sz="1600" b="1" dirty="0">
                          <a:latin typeface="Arial Nova Cond" panose="020B0506020202020204" pitchFamily="34" charset="0"/>
                        </a:rPr>
                        <a:t>Family </a:t>
                      </a:r>
                    </a:p>
                  </a:txBody>
                  <a:tcPr anchor="ct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endParaRPr lang="en-US" sz="1600" dirty="0">
                        <a:latin typeface="Arial Nova Cond" panose="020B0506020202020204" pitchFamily="34" charset="0"/>
                      </a:endParaRPr>
                    </a:p>
                    <a:p>
                      <a:pPr algn="ctr"/>
                      <a:r>
                        <a:rPr lang="en-US" sz="1600" dirty="0">
                          <a:latin typeface="Arial Nova Cond" panose="020B0506020202020204" pitchFamily="34" charset="0"/>
                        </a:rPr>
                        <a:t>$50</a:t>
                      </a:r>
                    </a:p>
                    <a:p>
                      <a:pPr algn="ctr"/>
                      <a:r>
                        <a:rPr lang="en-US" sz="1600" dirty="0">
                          <a:latin typeface="Arial Nova Cond" panose="020B0506020202020204" pitchFamily="34" charset="0"/>
                        </a:rPr>
                        <a:t>$150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endParaRPr lang="en-US" sz="1600" dirty="0">
                        <a:latin typeface="Arial Nova Cond" panose="020B0506020202020204" pitchFamily="34" charset="0"/>
                      </a:endParaRPr>
                    </a:p>
                    <a:p>
                      <a:pPr algn="ctr"/>
                      <a:r>
                        <a:rPr lang="en-US" sz="1600" dirty="0">
                          <a:latin typeface="Arial Nova Cond" panose="020B0506020202020204" pitchFamily="34" charset="0"/>
                        </a:rPr>
                        <a:t>N/A</a:t>
                      </a:r>
                    </a:p>
                    <a:p>
                      <a:pPr algn="ctr"/>
                      <a:r>
                        <a:rPr lang="en-US" sz="1600" dirty="0">
                          <a:latin typeface="Arial Nova Cond" panose="020B0506020202020204" pitchFamily="34" charset="0"/>
                        </a:rPr>
                        <a:t>N/A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446526890"/>
                  </a:ext>
                </a:extLst>
              </a:tr>
              <a:tr h="503234">
                <a:tc>
                  <a:txBody>
                    <a:bodyPr/>
                    <a:lstStyle/>
                    <a:p>
                      <a:r>
                        <a:rPr lang="en-US" sz="1600" b="1" dirty="0">
                          <a:latin typeface="Arial Nova Cond" panose="020B0506020202020204" pitchFamily="34" charset="0"/>
                        </a:rPr>
                        <a:t>Annual Plan Maximum </a:t>
                      </a:r>
                      <a:r>
                        <a:rPr lang="en-US" sz="1600" b="0" dirty="0">
                          <a:latin typeface="Arial Nova Cond" panose="020B0506020202020204" pitchFamily="34" charset="0"/>
                        </a:rPr>
                        <a:t>(Preventative does not reduce annual plan max)</a:t>
                      </a:r>
                    </a:p>
                  </a:txBody>
                  <a:tcPr anchor="ct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algn="ctr" defTabSz="914400" rtl="0" eaLnBrk="1" latinLnBrk="0" hangingPunct="1"/>
                      <a:r>
                        <a:rPr lang="en-US" sz="1600" b="1" kern="1200" dirty="0">
                          <a:solidFill>
                            <a:schemeClr val="dk1"/>
                          </a:solidFill>
                          <a:latin typeface="Arial Nova Cond" panose="020B0506020202020204" pitchFamily="34" charset="0"/>
                          <a:ea typeface="+mn-ea"/>
                          <a:cs typeface="+mn-cs"/>
                        </a:rPr>
                        <a:t>$1,500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algn="ctr" defTabSz="914400" rtl="0" eaLnBrk="1" latinLnBrk="0" hangingPunct="1"/>
                      <a:r>
                        <a:rPr lang="en-US" sz="1600" b="1" kern="1200" dirty="0">
                          <a:solidFill>
                            <a:schemeClr val="dk1"/>
                          </a:solidFill>
                          <a:latin typeface="Arial Nova Cond" panose="020B0506020202020204" pitchFamily="34" charset="0"/>
                          <a:ea typeface="+mn-ea"/>
                          <a:cs typeface="+mn-cs"/>
                        </a:rPr>
                        <a:t>$1,500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649078357"/>
                  </a:ext>
                </a:extLst>
              </a:tr>
              <a:tr h="759424">
                <a:tc>
                  <a:txBody>
                    <a:bodyPr/>
                    <a:lstStyle/>
                    <a:p>
                      <a:r>
                        <a:rPr lang="en-US" sz="1600" b="1" dirty="0">
                          <a:latin typeface="Arial Nova Cond" panose="020B0506020202020204" pitchFamily="34" charset="0"/>
                        </a:rPr>
                        <a:t>Coinsurance</a:t>
                      </a:r>
                    </a:p>
                    <a:p>
                      <a:pPr algn="r"/>
                      <a:r>
                        <a:rPr lang="en-US" sz="1600" b="1" dirty="0">
                          <a:latin typeface="Arial Nova Cond" panose="020B0506020202020204" pitchFamily="34" charset="0"/>
                        </a:rPr>
                        <a:t>Preventative</a:t>
                      </a:r>
                    </a:p>
                    <a:p>
                      <a:pPr algn="r"/>
                      <a:r>
                        <a:rPr lang="en-US" sz="1600" b="1" dirty="0">
                          <a:latin typeface="Arial Nova Cond" panose="020B0506020202020204" pitchFamily="34" charset="0"/>
                        </a:rPr>
                        <a:t>Basic </a:t>
                      </a:r>
                    </a:p>
                    <a:p>
                      <a:pPr algn="r"/>
                      <a:r>
                        <a:rPr lang="en-US" sz="1600" b="1" dirty="0">
                          <a:latin typeface="Arial Nova Cond" panose="020B0506020202020204" pitchFamily="34" charset="0"/>
                        </a:rPr>
                        <a:t>Major </a:t>
                      </a:r>
                    </a:p>
                  </a:txBody>
                  <a:tcPr anchor="ct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latinLnBrk="0" hangingPunct="1"/>
                      <a:endParaRPr lang="en-US" sz="1600" kern="1200" dirty="0">
                        <a:solidFill>
                          <a:schemeClr val="dk1"/>
                        </a:solidFill>
                        <a:latin typeface="Arial Nova Cond" panose="020B0506020202020204" pitchFamily="34" charset="0"/>
                        <a:ea typeface="+mn-ea"/>
                        <a:cs typeface="+mn-cs"/>
                      </a:endParaRPr>
                    </a:p>
                    <a:p>
                      <a:pPr marL="0" algn="ctr" defTabSz="914400" rtl="0" eaLnBrk="1" latinLnBrk="0" hangingPunct="1"/>
                      <a:r>
                        <a:rPr lang="en-US" sz="1600" kern="1200" dirty="0">
                          <a:solidFill>
                            <a:schemeClr val="dk1"/>
                          </a:solidFill>
                          <a:latin typeface="Arial Nova Cond" panose="020B0506020202020204" pitchFamily="34" charset="0"/>
                          <a:ea typeface="+mn-ea"/>
                          <a:cs typeface="+mn-cs"/>
                        </a:rPr>
                        <a:t>100%</a:t>
                      </a:r>
                    </a:p>
                    <a:p>
                      <a:pPr marL="0" algn="ctr" defTabSz="914400" rtl="0" eaLnBrk="1" latinLnBrk="0" hangingPunct="1"/>
                      <a:r>
                        <a:rPr lang="en-US" sz="1600" kern="1200" dirty="0">
                          <a:solidFill>
                            <a:schemeClr val="dk1"/>
                          </a:solidFill>
                          <a:latin typeface="Arial Nova Cond" panose="020B0506020202020204" pitchFamily="34" charset="0"/>
                          <a:ea typeface="+mn-ea"/>
                          <a:cs typeface="+mn-cs"/>
                        </a:rPr>
                        <a:t>80%</a:t>
                      </a:r>
                    </a:p>
                    <a:p>
                      <a:pPr marL="0" algn="ctr" defTabSz="914400" rtl="0" eaLnBrk="1" latinLnBrk="0" hangingPunct="1"/>
                      <a:r>
                        <a:rPr lang="en-US" sz="1600" kern="1200" dirty="0">
                          <a:solidFill>
                            <a:schemeClr val="dk1"/>
                          </a:solidFill>
                          <a:latin typeface="Arial Nova Cond" panose="020B0506020202020204" pitchFamily="34" charset="0"/>
                          <a:ea typeface="+mn-ea"/>
                          <a:cs typeface="+mn-cs"/>
                        </a:rPr>
                        <a:t>50%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latinLnBrk="0" hangingPunct="1"/>
                      <a:endParaRPr lang="en-US" sz="1600" kern="1200" dirty="0">
                        <a:solidFill>
                          <a:schemeClr val="dk1"/>
                        </a:solidFill>
                        <a:latin typeface="Arial Nova Cond" panose="020B0506020202020204" pitchFamily="34" charset="0"/>
                        <a:ea typeface="+mn-ea"/>
                        <a:cs typeface="+mn-cs"/>
                      </a:endParaRPr>
                    </a:p>
                    <a:p>
                      <a:pPr marL="0" algn="ctr" defTabSz="914400" rtl="0" eaLnBrk="1" latinLnBrk="0" hangingPunct="1"/>
                      <a:r>
                        <a:rPr lang="en-US" sz="1600" kern="1200" dirty="0">
                          <a:solidFill>
                            <a:schemeClr val="dk1"/>
                          </a:solidFill>
                          <a:latin typeface="Arial Nova Cond" panose="020B0506020202020204" pitchFamily="34" charset="0"/>
                          <a:ea typeface="+mn-ea"/>
                          <a:cs typeface="+mn-cs"/>
                        </a:rPr>
                        <a:t>100%</a:t>
                      </a:r>
                    </a:p>
                    <a:p>
                      <a:pPr marL="0" algn="ctr" defTabSz="914400" rtl="0" eaLnBrk="1" latinLnBrk="0" hangingPunct="1"/>
                      <a:r>
                        <a:rPr lang="en-US" sz="1600" kern="1200" dirty="0">
                          <a:solidFill>
                            <a:schemeClr val="dk1"/>
                          </a:solidFill>
                          <a:latin typeface="Arial Nova Cond" panose="020B0506020202020204" pitchFamily="34" charset="0"/>
                          <a:ea typeface="+mn-ea"/>
                          <a:cs typeface="+mn-cs"/>
                        </a:rPr>
                        <a:t>100%</a:t>
                      </a:r>
                    </a:p>
                    <a:p>
                      <a:pPr marL="0" algn="ctr" defTabSz="914400" rtl="0" eaLnBrk="1" latinLnBrk="0" hangingPunct="1"/>
                      <a:r>
                        <a:rPr lang="en-US" sz="1600" kern="1200" dirty="0">
                          <a:solidFill>
                            <a:schemeClr val="dk1"/>
                          </a:solidFill>
                          <a:latin typeface="Arial Nova Cond" panose="020B0506020202020204" pitchFamily="34" charset="0"/>
                          <a:ea typeface="+mn-ea"/>
                          <a:cs typeface="+mn-cs"/>
                        </a:rPr>
                        <a:t>60%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959335017"/>
                  </a:ext>
                </a:extLst>
              </a:tr>
              <a:tr h="585841">
                <a:tc>
                  <a:txBody>
                    <a:bodyPr/>
                    <a:lstStyle/>
                    <a:p>
                      <a:pPr algn="l"/>
                      <a:r>
                        <a:rPr lang="en-US" sz="1600" b="1" dirty="0">
                          <a:latin typeface="Arial Nova Cond" panose="020B0506020202020204" pitchFamily="34" charset="0"/>
                        </a:rPr>
                        <a:t>Orthodontia </a:t>
                      </a:r>
                      <a:r>
                        <a:rPr lang="en-US" sz="1600" b="0" dirty="0">
                          <a:latin typeface="Arial Nova Cond" panose="020B0506020202020204" pitchFamily="34" charset="0"/>
                        </a:rPr>
                        <a:t>(Child Only – up to 19)</a:t>
                      </a:r>
                    </a:p>
                    <a:p>
                      <a:pPr algn="r"/>
                      <a:r>
                        <a:rPr lang="en-US" sz="1600" b="1" dirty="0">
                          <a:latin typeface="Arial Nova Cond" panose="020B0506020202020204" pitchFamily="34" charset="0"/>
                        </a:rPr>
                        <a:t>Coverage</a:t>
                      </a:r>
                    </a:p>
                    <a:p>
                      <a:pPr algn="r"/>
                      <a:r>
                        <a:rPr lang="en-US" sz="1600" b="1" dirty="0">
                          <a:latin typeface="Arial Nova Cond" panose="020B0506020202020204" pitchFamily="34" charset="0"/>
                        </a:rPr>
                        <a:t>Lifetime Max</a:t>
                      </a:r>
                    </a:p>
                  </a:txBody>
                  <a:tcPr anchor="ct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algn="ctr" defTabSz="914400" rtl="0" eaLnBrk="1" latinLnBrk="0" hangingPunct="1"/>
                      <a:endParaRPr lang="en-US" sz="1600" kern="1200" dirty="0">
                        <a:solidFill>
                          <a:schemeClr val="dk1"/>
                        </a:solidFill>
                        <a:latin typeface="Arial Nova Cond" panose="020B0506020202020204" pitchFamily="34" charset="0"/>
                        <a:ea typeface="+mn-ea"/>
                        <a:cs typeface="+mn-cs"/>
                      </a:endParaRPr>
                    </a:p>
                    <a:p>
                      <a:pPr marL="0" algn="ctr" defTabSz="914400" rtl="0" eaLnBrk="1" latinLnBrk="0" hangingPunct="1"/>
                      <a:r>
                        <a:rPr lang="en-US" sz="1600" kern="1200" dirty="0">
                          <a:solidFill>
                            <a:schemeClr val="dk1"/>
                          </a:solidFill>
                          <a:latin typeface="Arial Nova Cond" panose="020B0506020202020204" pitchFamily="34" charset="0"/>
                          <a:ea typeface="+mn-ea"/>
                          <a:cs typeface="+mn-cs"/>
                        </a:rPr>
                        <a:t>50%</a:t>
                      </a:r>
                    </a:p>
                    <a:p>
                      <a:pPr marL="0" algn="ctr" defTabSz="914400" rtl="0" eaLnBrk="1" latinLnBrk="0" hangingPunct="1"/>
                      <a:r>
                        <a:rPr lang="en-US" sz="1600" kern="1200" dirty="0">
                          <a:solidFill>
                            <a:schemeClr val="dk1"/>
                          </a:solidFill>
                          <a:latin typeface="Arial Nova Cond" panose="020B0506020202020204" pitchFamily="34" charset="0"/>
                          <a:ea typeface="+mn-ea"/>
                          <a:cs typeface="+mn-cs"/>
                        </a:rPr>
                        <a:t>$1,000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algn="ctr" defTabSz="914400" rtl="0" eaLnBrk="1" latinLnBrk="0" hangingPunct="1"/>
                      <a:endParaRPr lang="en-US" sz="1600" kern="1200" dirty="0">
                        <a:solidFill>
                          <a:schemeClr val="dk1"/>
                        </a:solidFill>
                        <a:latin typeface="Arial Nova Cond" panose="020B0506020202020204" pitchFamily="34" charset="0"/>
                        <a:ea typeface="+mn-ea"/>
                        <a:cs typeface="+mn-cs"/>
                      </a:endParaRPr>
                    </a:p>
                    <a:p>
                      <a:pPr marL="0" algn="ctr" defTabSz="914400" rtl="0" eaLnBrk="1" latinLnBrk="0" hangingPunct="1"/>
                      <a:r>
                        <a:rPr lang="en-US" sz="1600" kern="1200" dirty="0">
                          <a:solidFill>
                            <a:schemeClr val="dk1"/>
                          </a:solidFill>
                          <a:latin typeface="Arial Nova Cond" panose="020B0506020202020204" pitchFamily="34" charset="0"/>
                          <a:ea typeface="+mn-ea"/>
                          <a:cs typeface="+mn-cs"/>
                        </a:rPr>
                        <a:t>50%</a:t>
                      </a:r>
                    </a:p>
                    <a:p>
                      <a:pPr marL="0" algn="ctr" defTabSz="914400" rtl="0" eaLnBrk="1" latinLnBrk="0" hangingPunct="1"/>
                      <a:r>
                        <a:rPr lang="en-US" sz="1600" kern="1200" dirty="0">
                          <a:solidFill>
                            <a:schemeClr val="dk1"/>
                          </a:solidFill>
                          <a:latin typeface="Arial Nova Cond" panose="020B0506020202020204" pitchFamily="34" charset="0"/>
                          <a:ea typeface="+mn-ea"/>
                          <a:cs typeface="+mn-cs"/>
                        </a:rPr>
                        <a:t>$1,000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602982515"/>
                  </a:ext>
                </a:extLst>
              </a:tr>
              <a:tr h="4122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Arial Nova Cond" panose="020B0506020202020204" pitchFamily="34" charset="0"/>
                        </a:rPr>
                        <a:t>Out-of-Network Reimbursement</a:t>
                      </a:r>
                    </a:p>
                  </a:txBody>
                  <a:tcPr anchor="ct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600" kern="1200" dirty="0">
                          <a:solidFill>
                            <a:schemeClr val="dk1"/>
                          </a:solidFill>
                          <a:latin typeface="Arial Nova Cond" panose="020B0506020202020204" pitchFamily="34" charset="0"/>
                          <a:ea typeface="+mn-ea"/>
                          <a:cs typeface="+mn-cs"/>
                        </a:rPr>
                        <a:t>90th UCR</a:t>
                      </a:r>
                    </a:p>
                  </a:txBody>
                  <a:tcPr marT="45715" marB="45715"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600" kern="1200" dirty="0">
                          <a:solidFill>
                            <a:schemeClr val="dk1"/>
                          </a:solidFill>
                          <a:latin typeface="Arial Nova Cond" panose="020B0506020202020204" pitchFamily="34" charset="0"/>
                          <a:ea typeface="+mn-ea"/>
                          <a:cs typeface="+mn-cs"/>
                        </a:rPr>
                        <a:t>Maximum Allowable Cost (MAC) Fee Schedule </a:t>
                      </a:r>
                    </a:p>
                  </a:txBody>
                  <a:tcPr marT="45715" marB="45715"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4871328"/>
                  </a:ext>
                </a:extLst>
              </a:tr>
            </a:tbl>
          </a:graphicData>
        </a:graphic>
      </p:graphicFrame>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a:xfrm>
            <a:off x="838200" y="143331"/>
            <a:ext cx="10515600" cy="1325563"/>
          </a:xfrm>
        </p:spPr>
        <p:txBody>
          <a:bodyPr/>
          <a:lstStyle/>
          <a:p>
            <a:r>
              <a:rPr lang="en-US" dirty="0">
                <a:solidFill>
                  <a:schemeClr val="bg1">
                    <a:lumMod val="65000"/>
                  </a:schemeClr>
                </a:solidFill>
              </a:rPr>
              <a:t>Dental </a:t>
            </a:r>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23</a:t>
            </a:fld>
            <a:endParaRPr lang="en-US" dirty="0"/>
          </a:p>
        </p:txBody>
      </p:sp>
      <p:pic>
        <p:nvPicPr>
          <p:cNvPr id="10" name="Picture 2">
            <a:extLst>
              <a:ext uri="{FF2B5EF4-FFF2-40B4-BE49-F238E27FC236}">
                <a16:creationId xmlns:a16="http://schemas.microsoft.com/office/drawing/2014/main" id="{F8BE3AC3-C399-46A1-808F-B12B362AE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968596" y="521241"/>
            <a:ext cx="2392615" cy="460764"/>
          </a:xfrm>
          <a:prstGeom prst="rect">
            <a:avLst/>
          </a:prstGeom>
          <a:noFill/>
          <a:extLst>
            <a:ext uri="{909E8E84-426E-40DD-AFC4-6F175D3DCCD1}">
              <a14:hiddenFill xmlns:a14="http://schemas.microsoft.com/office/drawing/2010/main">
                <a:solidFill>
                  <a:srgbClr val="FFFFFF"/>
                </a:solidFill>
              </a14:hiddenFill>
            </a:ext>
          </a:extLst>
        </p:spPr>
      </p:pic>
      <p:sp>
        <p:nvSpPr>
          <p:cNvPr id="4" name="Star: 12 Points 3">
            <a:extLst>
              <a:ext uri="{FF2B5EF4-FFF2-40B4-BE49-F238E27FC236}">
                <a16:creationId xmlns:a16="http://schemas.microsoft.com/office/drawing/2014/main" id="{EC5DB655-2155-9F6B-65B6-C17D9000A5B8}"/>
              </a:ext>
            </a:extLst>
          </p:cNvPr>
          <p:cNvSpPr/>
          <p:nvPr/>
        </p:nvSpPr>
        <p:spPr>
          <a:xfrm>
            <a:off x="6417826" y="2624424"/>
            <a:ext cx="2622884" cy="1221408"/>
          </a:xfrm>
          <a:prstGeom prst="star12">
            <a:avLst/>
          </a:prstGeom>
          <a:solidFill>
            <a:srgbClr val="124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dirty="0">
                <a:solidFill>
                  <a:schemeClr val="bg1"/>
                </a:solidFill>
                <a:latin typeface="Arial Nova Cond" panose="020B0506020202020204" pitchFamily="34" charset="0"/>
              </a:rPr>
              <a:t>Increased Annual Max</a:t>
            </a:r>
          </a:p>
          <a:p>
            <a:pPr algn="ctr"/>
            <a:endParaRPr lang="en-US" dirty="0"/>
          </a:p>
        </p:txBody>
      </p:sp>
    </p:spTree>
    <p:extLst>
      <p:ext uri="{BB962C8B-B14F-4D97-AF65-F5344CB8AC3E}">
        <p14:creationId xmlns:p14="http://schemas.microsoft.com/office/powerpoint/2010/main" val="2128461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lstStyle/>
          <a:p>
            <a:r>
              <a:rPr lang="en-US" dirty="0">
                <a:solidFill>
                  <a:schemeClr val="bg1">
                    <a:lumMod val="65000"/>
                  </a:schemeClr>
                </a:solidFill>
              </a:rPr>
              <a:t>Dental Rollover Benefit</a:t>
            </a:r>
          </a:p>
        </p:txBody>
      </p:sp>
      <p:sp>
        <p:nvSpPr>
          <p:cNvPr id="3" name="Content Placeholder 2">
            <a:extLst>
              <a:ext uri="{FF2B5EF4-FFF2-40B4-BE49-F238E27FC236}">
                <a16:creationId xmlns:a16="http://schemas.microsoft.com/office/drawing/2014/main" id="{2FF7F9BD-0A4C-4C11-9432-6CDBD00DD377}"/>
              </a:ext>
            </a:extLst>
          </p:cNvPr>
          <p:cNvSpPr>
            <a:spLocks noGrp="1"/>
          </p:cNvSpPr>
          <p:nvPr>
            <p:ph idx="1"/>
          </p:nvPr>
        </p:nvSpPr>
        <p:spPr>
          <a:xfrm>
            <a:off x="2935107" y="1690798"/>
            <a:ext cx="8426104" cy="4351338"/>
          </a:xfrm>
        </p:spPr>
        <p:txBody>
          <a:bodyPr>
            <a:normAutofit lnSpcReduction="10000"/>
          </a:bodyPr>
          <a:lstStyle/>
          <a:p>
            <a:pPr marL="0" lvl="0" indent="0">
              <a:buNone/>
            </a:pPr>
            <a:r>
              <a:rPr lang="en-US" b="1" dirty="0"/>
              <a:t>Guardian provides the opportunity for members to roll over a portion of their unused annual maximum through a rollover benefit. </a:t>
            </a:r>
          </a:p>
          <a:p>
            <a:pPr lvl="1"/>
            <a:r>
              <a:rPr lang="en-US" dirty="0"/>
              <a:t>There is a $1,500 annual maximum for Basic and Major services combined.</a:t>
            </a:r>
          </a:p>
          <a:p>
            <a:pPr lvl="1"/>
            <a:r>
              <a:rPr lang="en-US" dirty="0"/>
              <a:t>In order to earn the Maximum Rollover Amount (MRA), a member must submit a claim but not exceed the paid claims threshold during the benefit year.  </a:t>
            </a:r>
          </a:p>
          <a:p>
            <a:pPr lvl="1"/>
            <a:r>
              <a:rPr lang="en-US" dirty="0"/>
              <a:t>Every covered member has his or her own MRA and the MRA can be used for future expenses as long as the member is active on the plan. </a:t>
            </a:r>
          </a:p>
          <a:p>
            <a:pPr lvl="1">
              <a:buFont typeface="Arial"/>
              <a:buChar char="•"/>
            </a:pPr>
            <a:r>
              <a:rPr lang="en-US" sz="2400" dirty="0"/>
              <a:t>If you have questions on your rollover maximum balance, contact Guardian directly. </a:t>
            </a:r>
          </a:p>
          <a:p>
            <a:pPr lvl="1">
              <a:buFont typeface="Arial"/>
              <a:buChar char="•"/>
            </a:pPr>
            <a:endParaRPr lang="en-US" sz="2400" dirty="0"/>
          </a:p>
          <a:p>
            <a:pPr lvl="1">
              <a:buFont typeface="Arial"/>
              <a:buChar char="•"/>
            </a:pPr>
            <a:endParaRPr lang="en-US" sz="2400" dirty="0"/>
          </a:p>
          <a:p>
            <a:pPr lvl="1">
              <a:buFont typeface="Arial"/>
              <a:buChar char="•"/>
            </a:pPr>
            <a:endParaRPr lang="en-US" sz="2800" dirty="0"/>
          </a:p>
          <a:p>
            <a:endParaRPr lang="en-US" dirty="0"/>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24</a:t>
            </a:fld>
            <a:endParaRPr lang="en-US" dirty="0"/>
          </a:p>
        </p:txBody>
      </p:sp>
      <p:pic>
        <p:nvPicPr>
          <p:cNvPr id="6" name="Picture 2">
            <a:extLst>
              <a:ext uri="{FF2B5EF4-FFF2-40B4-BE49-F238E27FC236}">
                <a16:creationId xmlns:a16="http://schemas.microsoft.com/office/drawing/2014/main" id="{7E07C634-95AF-A5CE-2D40-0ECC98FD6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788405" y="819379"/>
            <a:ext cx="2185361" cy="417054"/>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Dental Care with solid fill">
            <a:extLst>
              <a:ext uri="{FF2B5EF4-FFF2-40B4-BE49-F238E27FC236}">
                <a16:creationId xmlns:a16="http://schemas.microsoft.com/office/drawing/2014/main" id="{CEBCF2D9-AE39-EE82-BE61-3506D41DC5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22326" y="2250875"/>
            <a:ext cx="2012781" cy="2012781"/>
          </a:xfrm>
          <a:prstGeom prst="rect">
            <a:avLst/>
          </a:prstGeom>
        </p:spPr>
      </p:pic>
    </p:spTree>
    <p:extLst>
      <p:ext uri="{BB962C8B-B14F-4D97-AF65-F5344CB8AC3E}">
        <p14:creationId xmlns:p14="http://schemas.microsoft.com/office/powerpoint/2010/main" val="694618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lstStyle/>
          <a:p>
            <a:r>
              <a:rPr lang="en-US" dirty="0">
                <a:solidFill>
                  <a:schemeClr val="bg1">
                    <a:lumMod val="65000"/>
                  </a:schemeClr>
                </a:solidFill>
              </a:rPr>
              <a:t>How to find a Dental Provider </a:t>
            </a:r>
          </a:p>
        </p:txBody>
      </p:sp>
      <p:sp>
        <p:nvSpPr>
          <p:cNvPr id="3" name="Content Placeholder 2">
            <a:extLst>
              <a:ext uri="{FF2B5EF4-FFF2-40B4-BE49-F238E27FC236}">
                <a16:creationId xmlns:a16="http://schemas.microsoft.com/office/drawing/2014/main" id="{2FF7F9BD-0A4C-4C11-9432-6CDBD00DD377}"/>
              </a:ext>
            </a:extLst>
          </p:cNvPr>
          <p:cNvSpPr>
            <a:spLocks noGrp="1"/>
          </p:cNvSpPr>
          <p:nvPr>
            <p:ph idx="1"/>
          </p:nvPr>
        </p:nvSpPr>
        <p:spPr>
          <a:xfrm>
            <a:off x="3423685" y="1762220"/>
            <a:ext cx="7452862" cy="4351338"/>
          </a:xfrm>
        </p:spPr>
        <p:txBody>
          <a:bodyPr>
            <a:normAutofit/>
          </a:bodyPr>
          <a:lstStyle/>
          <a:p>
            <a:pPr marL="0" lvl="0" indent="0">
              <a:buNone/>
            </a:pPr>
            <a:r>
              <a:rPr lang="en-US" b="1" dirty="0"/>
              <a:t>There are several ways to find an in-network provider</a:t>
            </a:r>
            <a:endParaRPr lang="en-US" sz="2800" dirty="0"/>
          </a:p>
          <a:p>
            <a:pPr lvl="1">
              <a:buFont typeface="Arial"/>
              <a:buChar char="•"/>
            </a:pPr>
            <a:r>
              <a:rPr lang="en-US" sz="2400" dirty="0"/>
              <a:t>Contact your provider and ask: “Do you participate in the Guardian DentalGuard Preferred network”</a:t>
            </a:r>
          </a:p>
          <a:p>
            <a:pPr lvl="1">
              <a:buFont typeface="Arial"/>
              <a:buChar char="•"/>
            </a:pPr>
            <a:r>
              <a:rPr lang="en-US" sz="2400" dirty="0"/>
              <a:t>Contact Guardian at 800.541.7846	    </a:t>
            </a:r>
          </a:p>
          <a:p>
            <a:pPr lvl="1">
              <a:buFont typeface="Arial"/>
              <a:buChar char="•"/>
            </a:pPr>
            <a:r>
              <a:rPr lang="en-US" sz="2400" dirty="0"/>
              <a:t>Via the </a:t>
            </a:r>
            <a:r>
              <a:rPr lang="en-US" sz="2400" dirty="0">
                <a:hlinkClick r:id="rId2"/>
              </a:rPr>
              <a:t>www.guardianlife.com</a:t>
            </a:r>
            <a:r>
              <a:rPr lang="en-US" dirty="0"/>
              <a:t>; </a:t>
            </a:r>
            <a:r>
              <a:rPr lang="en-US" sz="2400" dirty="0"/>
              <a:t>Select “ “Find a Provider</a:t>
            </a:r>
            <a:r>
              <a:rPr lang="en-US" dirty="0"/>
              <a:t>” at the top of the screen.</a:t>
            </a:r>
            <a:r>
              <a:rPr lang="en-US" sz="2400" dirty="0"/>
              <a:t> Select “DentalGuard Preferred” as your plan type and search by location or name. </a:t>
            </a:r>
          </a:p>
          <a:p>
            <a:pPr lvl="1">
              <a:buFont typeface="Arial"/>
              <a:buChar char="•"/>
            </a:pPr>
            <a:endParaRPr lang="en-US" sz="2400" dirty="0"/>
          </a:p>
          <a:p>
            <a:pPr lvl="1">
              <a:buFont typeface="Arial"/>
              <a:buChar char="•"/>
            </a:pPr>
            <a:endParaRPr lang="en-US" sz="2800" dirty="0"/>
          </a:p>
          <a:p>
            <a:endParaRPr lang="en-US" dirty="0"/>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25</a:t>
            </a:fld>
            <a:endParaRPr lang="en-US" dirty="0"/>
          </a:p>
        </p:txBody>
      </p:sp>
      <p:pic>
        <p:nvPicPr>
          <p:cNvPr id="6" name="Picture 2">
            <a:extLst>
              <a:ext uri="{FF2B5EF4-FFF2-40B4-BE49-F238E27FC236}">
                <a16:creationId xmlns:a16="http://schemas.microsoft.com/office/drawing/2014/main" id="{7E07C634-95AF-A5CE-2D40-0ECC98FD6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788405" y="819379"/>
            <a:ext cx="2185361" cy="417054"/>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Connections with solid fill">
            <a:extLst>
              <a:ext uri="{FF2B5EF4-FFF2-40B4-BE49-F238E27FC236}">
                <a16:creationId xmlns:a16="http://schemas.microsoft.com/office/drawing/2014/main" id="{CEBCF2D9-AE39-EE82-BE61-3506D41DC5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77778" y="2059489"/>
            <a:ext cx="2590800" cy="2590800"/>
          </a:xfrm>
          <a:prstGeom prst="rect">
            <a:avLst/>
          </a:prstGeom>
        </p:spPr>
      </p:pic>
    </p:spTree>
    <p:extLst>
      <p:ext uri="{BB962C8B-B14F-4D97-AF65-F5344CB8AC3E}">
        <p14:creationId xmlns:p14="http://schemas.microsoft.com/office/powerpoint/2010/main" val="1182593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a:xfrm>
            <a:off x="838200" y="143331"/>
            <a:ext cx="10515600" cy="1325563"/>
          </a:xfrm>
        </p:spPr>
        <p:txBody>
          <a:bodyPr/>
          <a:lstStyle/>
          <a:p>
            <a:r>
              <a:rPr lang="en-US" dirty="0">
                <a:solidFill>
                  <a:schemeClr val="bg1">
                    <a:lumMod val="65000"/>
                  </a:schemeClr>
                </a:solidFill>
              </a:rPr>
              <a:t>Vision </a:t>
            </a:r>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26</a:t>
            </a:fld>
            <a:endParaRPr lang="en-US" dirty="0"/>
          </a:p>
        </p:txBody>
      </p:sp>
      <p:graphicFrame>
        <p:nvGraphicFramePr>
          <p:cNvPr id="8" name="Table 13">
            <a:extLst>
              <a:ext uri="{FF2B5EF4-FFF2-40B4-BE49-F238E27FC236}">
                <a16:creationId xmlns:a16="http://schemas.microsoft.com/office/drawing/2014/main" id="{E0E553D3-F8D3-415C-B6AA-B848E869BACC}"/>
              </a:ext>
            </a:extLst>
          </p:cNvPr>
          <p:cNvGraphicFramePr>
            <a:graphicFrameLocks/>
          </p:cNvGraphicFramePr>
          <p:nvPr>
            <p:extLst>
              <p:ext uri="{D42A27DB-BD31-4B8C-83A1-F6EECF244321}">
                <p14:modId xmlns:p14="http://schemas.microsoft.com/office/powerpoint/2010/main" val="591245003"/>
              </p:ext>
            </p:extLst>
          </p:nvPr>
        </p:nvGraphicFramePr>
        <p:xfrm>
          <a:off x="956930" y="1212082"/>
          <a:ext cx="10515601" cy="4870632"/>
        </p:xfrm>
        <a:graphic>
          <a:graphicData uri="http://schemas.openxmlformats.org/drawingml/2006/table">
            <a:tbl>
              <a:tblPr firstRow="1" bandRow="1">
                <a:tableStyleId>{5C22544A-7EE6-4342-B048-85BDC9FD1C3A}</a:tableStyleId>
              </a:tblPr>
              <a:tblGrid>
                <a:gridCol w="3181613">
                  <a:extLst>
                    <a:ext uri="{9D8B030D-6E8A-4147-A177-3AD203B41FA5}">
                      <a16:colId xmlns:a16="http://schemas.microsoft.com/office/drawing/2014/main" val="3144870291"/>
                    </a:ext>
                  </a:extLst>
                </a:gridCol>
                <a:gridCol w="4484462">
                  <a:extLst>
                    <a:ext uri="{9D8B030D-6E8A-4147-A177-3AD203B41FA5}">
                      <a16:colId xmlns:a16="http://schemas.microsoft.com/office/drawing/2014/main" val="2500959198"/>
                    </a:ext>
                  </a:extLst>
                </a:gridCol>
                <a:gridCol w="2849526">
                  <a:extLst>
                    <a:ext uri="{9D8B030D-6E8A-4147-A177-3AD203B41FA5}">
                      <a16:colId xmlns:a16="http://schemas.microsoft.com/office/drawing/2014/main" val="2724726887"/>
                    </a:ext>
                  </a:extLst>
                </a:gridCol>
              </a:tblGrid>
              <a:tr h="439219">
                <a:tc>
                  <a:txBody>
                    <a:bodyPr/>
                    <a:lstStyle/>
                    <a:p>
                      <a:endParaRPr lang="en-US" sz="2000" dirty="0">
                        <a:latin typeface="Arial Nova Cond" panose="020B0506020202020204" pitchFamily="34" charset="0"/>
                      </a:endParaRPr>
                    </a:p>
                  </a:txBody>
                  <a:tcPr>
                    <a:lnR w="38100" cap="flat" cmpd="sng" algn="ctr">
                      <a:solidFill>
                        <a:schemeClr val="bg1"/>
                      </a:solidFill>
                      <a:prstDash val="solid"/>
                      <a:round/>
                      <a:headEnd type="none" w="med" len="med"/>
                      <a:tailEnd type="none" w="med" len="med"/>
                    </a:lnR>
                    <a:solidFill>
                      <a:srgbClr val="124A7B"/>
                    </a:solidFill>
                  </a:tcPr>
                </a:tc>
                <a:tc>
                  <a:txBody>
                    <a:bodyPr/>
                    <a:lstStyle/>
                    <a:p>
                      <a:pPr algn="ctr"/>
                      <a:r>
                        <a:rPr lang="en-US" sz="2000" dirty="0">
                          <a:latin typeface="Arial Nova Cond" panose="020B0506020202020204" pitchFamily="34" charset="0"/>
                        </a:rPr>
                        <a:t>In-Network</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tc>
                  <a:txBody>
                    <a:bodyPr/>
                    <a:lstStyle/>
                    <a:p>
                      <a:pPr algn="ctr"/>
                      <a:r>
                        <a:rPr lang="en-US" sz="2000" dirty="0">
                          <a:latin typeface="Arial Nova Cond" panose="020B0506020202020204" pitchFamily="34" charset="0"/>
                        </a:rPr>
                        <a:t>Out-Of-Network Reimbursement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extLst>
                  <a:ext uri="{0D108BD9-81ED-4DB2-BD59-A6C34878D82A}">
                    <a16:rowId xmlns:a16="http://schemas.microsoft.com/office/drawing/2014/main" val="4039831665"/>
                  </a:ext>
                </a:extLst>
              </a:tr>
              <a:tr h="2291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ova Cond" panose="020B0506020202020204" pitchFamily="34" charset="0"/>
                          <a:ea typeface="ＭＳ Ｐゴシック" pitchFamily="1" charset="-128"/>
                        </a:rPr>
                        <a:t>Exam</a:t>
                      </a:r>
                    </a:p>
                  </a:txBody>
                  <a:tcPr marT="45716" marB="45716" horzOverflow="overflow">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ea typeface="ＭＳ Ｐゴシック" pitchFamily="1" charset="-128"/>
                        </a:rPr>
                        <a:t>$10 Copay</a:t>
                      </a:r>
                    </a:p>
                  </a:txBody>
                  <a:tcPr marT="45716" marB="45716"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ea typeface="ＭＳ Ｐゴシック" pitchFamily="1" charset="-128"/>
                        </a:rPr>
                        <a:t>Up to $35</a:t>
                      </a:r>
                    </a:p>
                  </a:txBody>
                  <a:tcPr marT="45716" marB="45716"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203247897"/>
                  </a:ext>
                </a:extLst>
              </a:tr>
              <a:tr h="229153">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ova Cond" panose="020B0506020202020204" pitchFamily="34" charset="0"/>
                          <a:ea typeface="ＭＳ Ｐゴシック" pitchFamily="1" charset="-128"/>
                        </a:rPr>
                        <a:t>Lenses</a:t>
                      </a:r>
                    </a:p>
                  </a:txBody>
                  <a:tcPr marT="45716" marB="45716" horzOverflow="overflow">
                    <a:solidFill>
                      <a:schemeClr val="bg1">
                        <a:lumMod val="85000"/>
                      </a:schemeClr>
                    </a:solidFill>
                  </a:tcPr>
                </a:tc>
                <a:tc hMerge="1">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Nova Cond" panose="020B0506020202020204" pitchFamily="34" charset="0"/>
                        <a:ea typeface="ＭＳ Ｐゴシック" pitchFamily="1" charset="-128"/>
                      </a:endParaRPr>
                    </a:p>
                  </a:txBody>
                  <a:tcPr marT="45716" marB="45716" horzOverflow="overflow">
                    <a:lnR w="38100" cap="flat" cmpd="sng" algn="ctr">
                      <a:solidFill>
                        <a:schemeClr val="bg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446526890"/>
                  </a:ext>
                </a:extLst>
              </a:tr>
              <a:tr h="22915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ova Cond" panose="020B0506020202020204" pitchFamily="34" charset="0"/>
                          <a:ea typeface="ＭＳ Ｐゴシック" pitchFamily="1" charset="-128"/>
                        </a:rPr>
                        <a:t>     Single Vision</a:t>
                      </a:r>
                    </a:p>
                  </a:txBody>
                  <a:tcPr marT="45716" marB="45716" horzOverflow="overflow">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ea typeface="ＭＳ Ｐゴシック" pitchFamily="1" charset="-128"/>
                        </a:rPr>
                        <a:t>$25 Copay</a:t>
                      </a:r>
                    </a:p>
                  </a:txBody>
                  <a:tcPr marT="45716" marB="45716"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ea typeface="ＭＳ Ｐゴシック" pitchFamily="1" charset="-128"/>
                        </a:rPr>
                        <a:t>Up to $25</a:t>
                      </a:r>
                    </a:p>
                  </a:txBody>
                  <a:tcPr marT="45716" marB="45716"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649078357"/>
                  </a:ext>
                </a:extLst>
              </a:tr>
              <a:tr h="22915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ova Cond" panose="020B0506020202020204" pitchFamily="34" charset="0"/>
                          <a:ea typeface="ＭＳ Ｐゴシック" pitchFamily="1" charset="-128"/>
                        </a:rPr>
                        <a:t>     Bifocal</a:t>
                      </a:r>
                    </a:p>
                  </a:txBody>
                  <a:tcPr marT="45716" marB="45716" horzOverflow="overflow">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ea typeface="ＭＳ Ｐゴシック" pitchFamily="1" charset="-128"/>
                        </a:rPr>
                        <a:t>$25 Copay</a:t>
                      </a:r>
                    </a:p>
                  </a:txBody>
                  <a:tcPr marT="45716" marB="45716"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ea typeface="ＭＳ Ｐゴシック" pitchFamily="1" charset="-128"/>
                        </a:rPr>
                        <a:t>Up to $40</a:t>
                      </a:r>
                    </a:p>
                  </a:txBody>
                  <a:tcPr marT="45716" marB="45716"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959335017"/>
                  </a:ext>
                </a:extLst>
              </a:tr>
              <a:tr h="22915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ova Cond" panose="020B0506020202020204" pitchFamily="34" charset="0"/>
                          <a:ea typeface="ＭＳ Ｐゴシック" pitchFamily="1" charset="-128"/>
                        </a:rPr>
                        <a:t>     Trifocal</a:t>
                      </a:r>
                    </a:p>
                  </a:txBody>
                  <a:tcPr marT="45716" marB="45716" horzOverflow="overflow">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ea typeface="ＭＳ Ｐゴシック" pitchFamily="1" charset="-128"/>
                        </a:rPr>
                        <a:t>$25 Copay</a:t>
                      </a:r>
                    </a:p>
                  </a:txBody>
                  <a:tcPr marT="45716" marB="45716"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ea typeface="ＭＳ Ｐゴシック" pitchFamily="1" charset="-128"/>
                        </a:rPr>
                        <a:t>Up to $60</a:t>
                      </a:r>
                    </a:p>
                  </a:txBody>
                  <a:tcPr marT="45716" marB="45716"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602982515"/>
                  </a:ext>
                </a:extLst>
              </a:tr>
              <a:tr h="4010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ova Cond" panose="020B0506020202020204" pitchFamily="34" charset="0"/>
                          <a:ea typeface="ＭＳ Ｐゴシック" pitchFamily="1" charset="-128"/>
                        </a:rPr>
                        <a:t>Frames</a:t>
                      </a:r>
                    </a:p>
                  </a:txBody>
                  <a:tcPr marT="45716" marB="45716" horzOverflow="overflow">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ea typeface="ＭＳ Ｐゴシック" pitchFamily="1" charset="-128"/>
                        </a:rPr>
                        <a:t>$120 Allowance, plus 20% discount off remaining balance</a:t>
                      </a:r>
                    </a:p>
                  </a:txBody>
                  <a:tcPr marT="45716" marB="45716"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ea typeface="ＭＳ Ｐゴシック" pitchFamily="1" charset="-128"/>
                        </a:rPr>
                        <a:t>Up to $48</a:t>
                      </a:r>
                    </a:p>
                  </a:txBody>
                  <a:tcPr marT="45716" marB="45716"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4871328"/>
                  </a:ext>
                </a:extLst>
              </a:tr>
              <a:tr h="4353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ova Cond" panose="020B0506020202020204" pitchFamily="34" charset="0"/>
                          <a:ea typeface="ＭＳ Ｐゴシック" pitchFamily="1" charset="-128"/>
                        </a:rPr>
                        <a:t>Contact Lenses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ova Cond" panose="020B0506020202020204" pitchFamily="34" charset="0"/>
                          <a:ea typeface="ＭＳ Ｐゴシック" pitchFamily="1" charset="-128"/>
                        </a:rPr>
                        <a:t>(in lieu of frames and lenses)</a:t>
                      </a:r>
                    </a:p>
                  </a:txBody>
                  <a:tcPr marT="45716" marB="45716" horzOverflow="overflow">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ea typeface="ＭＳ Ｐゴシック" pitchFamily="1" charset="-128"/>
                        </a:rPr>
                        <a:t>$135 Allowance, plus 15% discount off remaining balance</a:t>
                      </a:r>
                    </a:p>
                  </a:txBody>
                  <a:tcPr marT="45716" marB="45716"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ea typeface="ＭＳ Ｐゴシック" pitchFamily="1" charset="-128"/>
                        </a:rPr>
                        <a:t>Up to $95</a:t>
                      </a:r>
                    </a:p>
                  </a:txBody>
                  <a:tcPr marT="45716" marB="45716"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160253123"/>
                  </a:ext>
                </a:extLst>
              </a:tr>
              <a:tr h="2291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ova Cond" panose="020B0506020202020204" pitchFamily="34" charset="0"/>
                          <a:ea typeface="ＭＳ Ｐゴシック" pitchFamily="1" charset="-128"/>
                        </a:rPr>
                        <a:t>Laser Vision Correction</a:t>
                      </a:r>
                    </a:p>
                  </a:txBody>
                  <a:tcPr marT="45716" marB="45716" horzOverflow="overflow">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ea typeface="ＭＳ Ｐゴシック" pitchFamily="1" charset="-128"/>
                        </a:rPr>
                        <a:t>15% off retail price or 5% off promotional price</a:t>
                      </a:r>
                    </a:p>
                  </a:txBody>
                  <a:tcPr marT="45716" marB="45716"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ea typeface="ＭＳ Ｐゴシック" pitchFamily="1" charset="-128"/>
                        </a:rPr>
                        <a:t>No Coverage</a:t>
                      </a:r>
                    </a:p>
                  </a:txBody>
                  <a:tcPr marT="45716" marB="45716"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4054821827"/>
                  </a:ext>
                </a:extLst>
              </a:tr>
              <a:tr h="4010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ova Cond" panose="020B0506020202020204" pitchFamily="34" charset="0"/>
                          <a:ea typeface="ＭＳ Ｐゴシック" pitchFamily="1" charset="-128"/>
                        </a:rPr>
                        <a:t>Exam / Frame / Lenses or contacts</a:t>
                      </a:r>
                    </a:p>
                  </a:txBody>
                  <a:tcPr marT="45716" marB="45716" horzOverflow="overflow">
                    <a:lnR w="38100" cap="flat" cmpd="sng" algn="ctr">
                      <a:solidFill>
                        <a:schemeClr val="bg1"/>
                      </a:solidFill>
                      <a:prstDash val="solid"/>
                      <a:round/>
                      <a:headEnd type="none" w="med" len="med"/>
                      <a:tailEnd type="none" w="med" len="med"/>
                    </a:lnR>
                    <a:solidFill>
                      <a:schemeClr val="bg1">
                        <a:lumMod val="9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ea typeface="ＭＳ Ｐゴシック" pitchFamily="1" charset="-128"/>
                        </a:rPr>
                        <a:t>Once every 12 / 24 / 12 months</a:t>
                      </a:r>
                    </a:p>
                  </a:txBody>
                  <a:tcPr marT="45716" marB="45716"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Nova Cond" panose="020B0506020202020204" pitchFamily="34" charset="0"/>
                        <a:ea typeface="ＭＳ Ｐゴシック" pitchFamily="1" charset="-128"/>
                      </a:endParaRPr>
                    </a:p>
                  </a:txBody>
                  <a:tcPr marT="45716" marB="45716"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362453564"/>
                  </a:ext>
                </a:extLst>
              </a:tr>
            </a:tbl>
          </a:graphicData>
        </a:graphic>
      </p:graphicFrame>
      <p:pic>
        <p:nvPicPr>
          <p:cNvPr id="6" name="Picture 2" descr="EyeMed - Health for California Insurance Center">
            <a:extLst>
              <a:ext uri="{FF2B5EF4-FFF2-40B4-BE49-F238E27FC236}">
                <a16:creationId xmlns:a16="http://schemas.microsoft.com/office/drawing/2014/main" id="{F97C3274-4112-98D8-0CE7-7C5E79AEF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4956" y="337514"/>
            <a:ext cx="1108210" cy="753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119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lstStyle/>
          <a:p>
            <a:r>
              <a:rPr lang="en-US" dirty="0">
                <a:solidFill>
                  <a:schemeClr val="bg1">
                    <a:lumMod val="65000"/>
                  </a:schemeClr>
                </a:solidFill>
              </a:rPr>
              <a:t>How to find a Vision Provider </a:t>
            </a:r>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27</a:t>
            </a:fld>
            <a:endParaRPr lang="en-US" dirty="0"/>
          </a:p>
        </p:txBody>
      </p:sp>
      <p:pic>
        <p:nvPicPr>
          <p:cNvPr id="7" name="Graphic 6" descr="Connections with solid fill">
            <a:extLst>
              <a:ext uri="{FF2B5EF4-FFF2-40B4-BE49-F238E27FC236}">
                <a16:creationId xmlns:a16="http://schemas.microsoft.com/office/drawing/2014/main" id="{308CE28D-0567-4724-A798-CF4D69A20A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77778" y="2059489"/>
            <a:ext cx="2590800" cy="2590800"/>
          </a:xfrm>
          <a:prstGeom prst="rect">
            <a:avLst/>
          </a:prstGeom>
        </p:spPr>
      </p:pic>
      <p:pic>
        <p:nvPicPr>
          <p:cNvPr id="8" name="Picture 2" descr="EyeMed - Health for California Insurance Center">
            <a:extLst>
              <a:ext uri="{FF2B5EF4-FFF2-40B4-BE49-F238E27FC236}">
                <a16:creationId xmlns:a16="http://schemas.microsoft.com/office/drawing/2014/main" id="{49163397-8990-943B-13F1-AF11BA935A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3001" y="534085"/>
            <a:ext cx="1108210" cy="753583"/>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E444D421-7C37-4DB4-F692-77C6C5A4A7C8}"/>
              </a:ext>
            </a:extLst>
          </p:cNvPr>
          <p:cNvSpPr txBox="1">
            <a:spLocks/>
          </p:cNvSpPr>
          <p:nvPr/>
        </p:nvSpPr>
        <p:spPr>
          <a:xfrm>
            <a:off x="3423684" y="1762220"/>
            <a:ext cx="7729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There are several ways to find an in-network provider</a:t>
            </a:r>
            <a:endParaRPr lang="en-US" dirty="0"/>
          </a:p>
          <a:p>
            <a:pPr lvl="1">
              <a:buFont typeface="Arial"/>
              <a:buChar char="•"/>
            </a:pPr>
            <a:r>
              <a:rPr lang="en-US" dirty="0"/>
              <a:t>Contact your provider and ask: “Do you participate in the EyeMed Select vision network”</a:t>
            </a:r>
          </a:p>
          <a:p>
            <a:pPr lvl="1">
              <a:buFont typeface="Arial"/>
              <a:buChar char="•"/>
            </a:pPr>
            <a:r>
              <a:rPr lang="en-US" dirty="0"/>
              <a:t>Contact EyeMed at 866.939.3633	    </a:t>
            </a:r>
          </a:p>
          <a:p>
            <a:pPr lvl="1">
              <a:buFont typeface="Arial"/>
              <a:buChar char="•"/>
            </a:pPr>
            <a:r>
              <a:rPr lang="en-US" dirty="0"/>
              <a:t>Via </a:t>
            </a:r>
            <a:r>
              <a:rPr lang="en-US" dirty="0">
                <a:hlinkClick r:id="rId5"/>
              </a:rPr>
              <a:t>www.eyemedvisioncare.com</a:t>
            </a:r>
            <a:r>
              <a:rPr lang="en-US" dirty="0"/>
              <a:t>; click on “Find an eye doctor” at the top of the screen; then choose the “Select” network</a:t>
            </a:r>
          </a:p>
          <a:p>
            <a:pPr lvl="1">
              <a:buFont typeface="Arial"/>
              <a:buChar char="•"/>
            </a:pPr>
            <a:endParaRPr lang="en-US" dirty="0"/>
          </a:p>
          <a:p>
            <a:pPr lvl="1">
              <a:buFont typeface="Arial"/>
              <a:buChar char="•"/>
            </a:pPr>
            <a:endParaRPr lang="en-US" dirty="0"/>
          </a:p>
          <a:p>
            <a:pPr lvl="1">
              <a:buFont typeface="Arial"/>
              <a:buChar char="•"/>
            </a:pPr>
            <a:endParaRPr lang="en-US" sz="2800" dirty="0"/>
          </a:p>
          <a:p>
            <a:endParaRPr lang="en-US" dirty="0"/>
          </a:p>
        </p:txBody>
      </p:sp>
    </p:spTree>
    <p:extLst>
      <p:ext uri="{BB962C8B-B14F-4D97-AF65-F5344CB8AC3E}">
        <p14:creationId xmlns:p14="http://schemas.microsoft.com/office/powerpoint/2010/main" val="2366370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a:xfrm>
            <a:off x="845611" y="275700"/>
            <a:ext cx="10515600" cy="1325563"/>
          </a:xfrm>
        </p:spPr>
        <p:txBody>
          <a:bodyPr/>
          <a:lstStyle/>
          <a:p>
            <a:r>
              <a:rPr lang="en-US" dirty="0">
                <a:solidFill>
                  <a:schemeClr val="bg1">
                    <a:lumMod val="65000"/>
                  </a:schemeClr>
                </a:solidFill>
              </a:rPr>
              <a:t>Dental / Vision – Contributions</a:t>
            </a:r>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28</a:t>
            </a:fld>
            <a:endParaRPr lang="en-US" dirty="0"/>
          </a:p>
        </p:txBody>
      </p:sp>
      <p:graphicFrame>
        <p:nvGraphicFramePr>
          <p:cNvPr id="9" name="Table 8">
            <a:extLst>
              <a:ext uri="{FF2B5EF4-FFF2-40B4-BE49-F238E27FC236}">
                <a16:creationId xmlns:a16="http://schemas.microsoft.com/office/drawing/2014/main" id="{FB1257E9-6EFE-4C45-A8E1-3F16A0AE88F0}"/>
              </a:ext>
            </a:extLst>
          </p:cNvPr>
          <p:cNvGraphicFramePr>
            <a:graphicFrameLocks noGrp="1"/>
          </p:cNvGraphicFramePr>
          <p:nvPr>
            <p:extLst>
              <p:ext uri="{D42A27DB-BD31-4B8C-83A1-F6EECF244321}">
                <p14:modId xmlns:p14="http://schemas.microsoft.com/office/powerpoint/2010/main" val="3960286224"/>
              </p:ext>
            </p:extLst>
          </p:nvPr>
        </p:nvGraphicFramePr>
        <p:xfrm>
          <a:off x="1050294" y="1561866"/>
          <a:ext cx="9805548" cy="1859398"/>
        </p:xfrm>
        <a:graphic>
          <a:graphicData uri="http://schemas.openxmlformats.org/drawingml/2006/table">
            <a:tbl>
              <a:tblPr firstRow="1" bandRow="1">
                <a:tableStyleId>{5C22544A-7EE6-4342-B048-85BDC9FD1C3A}</a:tableStyleId>
              </a:tblPr>
              <a:tblGrid>
                <a:gridCol w="3268516">
                  <a:extLst>
                    <a:ext uri="{9D8B030D-6E8A-4147-A177-3AD203B41FA5}">
                      <a16:colId xmlns:a16="http://schemas.microsoft.com/office/drawing/2014/main" val="327850238"/>
                    </a:ext>
                  </a:extLst>
                </a:gridCol>
                <a:gridCol w="3268516">
                  <a:extLst>
                    <a:ext uri="{9D8B030D-6E8A-4147-A177-3AD203B41FA5}">
                      <a16:colId xmlns:a16="http://schemas.microsoft.com/office/drawing/2014/main" val="1016972739"/>
                    </a:ext>
                  </a:extLst>
                </a:gridCol>
                <a:gridCol w="3268516">
                  <a:extLst>
                    <a:ext uri="{9D8B030D-6E8A-4147-A177-3AD203B41FA5}">
                      <a16:colId xmlns:a16="http://schemas.microsoft.com/office/drawing/2014/main" val="2766203490"/>
                    </a:ext>
                  </a:extLst>
                </a:gridCol>
              </a:tblGrid>
              <a:tr h="0">
                <a:tc>
                  <a:txBody>
                    <a:bodyPr/>
                    <a:lstStyle/>
                    <a:p>
                      <a:pPr algn="r"/>
                      <a:r>
                        <a:rPr lang="en-US" sz="1800" dirty="0">
                          <a:latin typeface="Arial Nova Cond" panose="020B0506020202020204" pitchFamily="34" charset="0"/>
                        </a:rPr>
                        <a:t>Dental </a:t>
                      </a:r>
                    </a:p>
                  </a:txBody>
                  <a:tcPr>
                    <a:lnR w="38100" cap="flat" cmpd="sng" algn="ctr">
                      <a:solidFill>
                        <a:schemeClr val="bg1"/>
                      </a:solidFill>
                      <a:prstDash val="solid"/>
                      <a:round/>
                      <a:headEnd type="none" w="med" len="med"/>
                      <a:tailEnd type="none" w="med" len="med"/>
                    </a:lnR>
                    <a:solidFill>
                      <a:srgbClr val="124A7B"/>
                    </a:solidFill>
                  </a:tcPr>
                </a:tc>
                <a:tc>
                  <a:txBody>
                    <a:bodyPr/>
                    <a:lstStyle/>
                    <a:p>
                      <a:pPr algn="ctr"/>
                      <a:r>
                        <a:rPr lang="en-US" sz="2000" dirty="0">
                          <a:latin typeface="Arial Nova Cond" panose="020B0506020202020204" pitchFamily="34" charset="0"/>
                        </a:rPr>
                        <a:t>Network Access Plan</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tc>
                  <a:txBody>
                    <a:bodyPr/>
                    <a:lstStyle/>
                    <a:p>
                      <a:pPr algn="ctr"/>
                      <a:r>
                        <a:rPr lang="en-US" sz="2000" dirty="0">
                          <a:latin typeface="Arial Nova Cond" panose="020B0506020202020204" pitchFamily="34" charset="0"/>
                        </a:rPr>
                        <a:t>Value Plan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extLst>
                  <a:ext uri="{0D108BD9-81ED-4DB2-BD59-A6C34878D82A}">
                    <a16:rowId xmlns:a16="http://schemas.microsoft.com/office/drawing/2014/main" val="2231537790"/>
                  </a:ext>
                </a:extLst>
              </a:tr>
              <a:tr h="0">
                <a:tc>
                  <a:txBody>
                    <a:bodyPr/>
                    <a:lstStyle/>
                    <a:p>
                      <a:pPr algn="r"/>
                      <a:endParaRPr lang="en-US" sz="1800" b="1" dirty="0">
                        <a:latin typeface="Arial Nova Cond" panose="020B0506020202020204" pitchFamily="34" charset="0"/>
                      </a:endParaRPr>
                    </a:p>
                  </a:txBody>
                  <a:tcPr>
                    <a:lnR w="38100" cap="flat" cmpd="sng" algn="ctr">
                      <a:solidFill>
                        <a:schemeClr val="bg1"/>
                      </a:solidFill>
                      <a:prstDash val="solid"/>
                      <a:round/>
                      <a:headEnd type="none" w="med" len="med"/>
                      <a:tailEnd type="none" w="med" len="med"/>
                    </a:lnR>
                    <a:solidFill>
                      <a:schemeClr val="bg1">
                        <a:lumMod val="8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tx1"/>
                          </a:solidFill>
                          <a:effectLst/>
                          <a:latin typeface="Arial Nova Cond" panose="020B0506020202020204" pitchFamily="34" charset="0"/>
                        </a:rPr>
                        <a:t>Bi-Weekly (26)</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Nova Cond" panose="020B0506020202020204" pitchFamily="34" charset="0"/>
                      </a:endParaRP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80802390"/>
                  </a:ext>
                </a:extLst>
              </a:tr>
              <a:tr h="352220">
                <a:tc>
                  <a:txBody>
                    <a:bodyPr/>
                    <a:lstStyle/>
                    <a:p>
                      <a:pPr algn="r"/>
                      <a:r>
                        <a:rPr lang="en-US" sz="1800" b="1" dirty="0">
                          <a:latin typeface="Arial Nova Cond" panose="020B0506020202020204" pitchFamily="34" charset="0"/>
                        </a:rPr>
                        <a:t>Employee</a:t>
                      </a:r>
                    </a:p>
                  </a:txBody>
                  <a:tcPr>
                    <a:lnR w="38100" cap="flat" cmpd="sng" algn="ctr">
                      <a:solidFill>
                        <a:schemeClr val="bg1"/>
                      </a:solidFill>
                      <a:prstDash val="solid"/>
                      <a:round/>
                      <a:headEnd type="none" w="med" len="med"/>
                      <a:tailEnd type="none" w="med" len="med"/>
                    </a:lnR>
                    <a:solidFill>
                      <a:schemeClr val="bg1">
                        <a:lumMod val="95000"/>
                      </a:schemeClr>
                    </a:solidFill>
                  </a:tcPr>
                </a:tc>
                <a:tc gridSpan="2">
                  <a:txBody>
                    <a:bodyPr/>
                    <a:lstStyle/>
                    <a:p>
                      <a:pPr algn="ctr"/>
                      <a:r>
                        <a:rPr lang="en-US" sz="1800" dirty="0">
                          <a:latin typeface="Arial Nova Cond" panose="020B0506020202020204" pitchFamily="34" charset="0"/>
                        </a:rPr>
                        <a:t>$0.00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hMerge="1">
                  <a:txBody>
                    <a:bodyPr/>
                    <a:lstStyle/>
                    <a:p>
                      <a:pPr algn="ctr"/>
                      <a:r>
                        <a:rPr lang="en-US" sz="1800" dirty="0">
                          <a:latin typeface="Arial Nova Cond" panose="020B0506020202020204" pitchFamily="34" charset="0"/>
                        </a:rPr>
                        <a:t>$0.00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364952881"/>
                  </a:ext>
                </a:extLst>
              </a:tr>
              <a:tr h="119576">
                <a:tc>
                  <a:txBody>
                    <a:bodyPr/>
                    <a:lstStyle/>
                    <a:p>
                      <a:pPr algn="r"/>
                      <a:r>
                        <a:rPr lang="en-US" sz="1800" b="1" dirty="0">
                          <a:latin typeface="Arial Nova Cond" panose="020B0506020202020204" pitchFamily="34" charset="0"/>
                        </a:rPr>
                        <a:t>Employee +</a:t>
                      </a:r>
                      <a:r>
                        <a:rPr lang="en-US" sz="1800" b="1" baseline="0" dirty="0">
                          <a:latin typeface="Arial Nova Cond" panose="020B0506020202020204" pitchFamily="34" charset="0"/>
                        </a:rPr>
                        <a:t> 1 (Spouse or Child)</a:t>
                      </a:r>
                      <a:endParaRPr lang="en-US" sz="1800" b="1" dirty="0">
                        <a:latin typeface="Arial Nova Cond" panose="020B0506020202020204" pitchFamily="34" charset="0"/>
                      </a:endParaRPr>
                    </a:p>
                  </a:txBody>
                  <a:tcPr>
                    <a:lnR w="38100" cap="flat" cmpd="sng" algn="ctr">
                      <a:solidFill>
                        <a:schemeClr val="bg1"/>
                      </a:solidFill>
                      <a:prstDash val="solid"/>
                      <a:round/>
                      <a:headEnd type="none" w="med" len="med"/>
                      <a:tailEnd type="none" w="med" len="med"/>
                    </a:lnR>
                    <a:solidFill>
                      <a:schemeClr val="bg1">
                        <a:lumMod val="85000"/>
                      </a:schemeClr>
                    </a:solidFill>
                  </a:tcPr>
                </a:tc>
                <a:tc gridSpan="2">
                  <a:txBody>
                    <a:bodyPr/>
                    <a:lstStyle/>
                    <a:p>
                      <a:pPr algn="ctr"/>
                      <a:r>
                        <a:rPr lang="en-US" sz="1800" dirty="0">
                          <a:latin typeface="Arial Nova Cond" panose="020B0506020202020204" pitchFamily="34" charset="0"/>
                        </a:rPr>
                        <a:t>$12.30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hMerge="1">
                  <a:txBody>
                    <a:bodyPr/>
                    <a:lstStyle/>
                    <a:p>
                      <a:pPr algn="ctr"/>
                      <a:endParaRPr lang="en-US" sz="1800" dirty="0">
                        <a:latin typeface="Arial Nova Cond" panose="020B0506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699252507"/>
                  </a:ext>
                </a:extLst>
              </a:tr>
              <a:tr h="0">
                <a:tc>
                  <a:txBody>
                    <a:bodyPr/>
                    <a:lstStyle/>
                    <a:p>
                      <a:pPr algn="r"/>
                      <a:r>
                        <a:rPr lang="en-US" sz="1800" b="1" dirty="0">
                          <a:latin typeface="Arial Nova Cond" panose="020B0506020202020204" pitchFamily="34" charset="0"/>
                        </a:rPr>
                        <a:t>Family</a:t>
                      </a:r>
                    </a:p>
                  </a:txBody>
                  <a:tcPr>
                    <a:lnR w="38100" cap="flat" cmpd="sng" algn="ctr">
                      <a:solidFill>
                        <a:schemeClr val="bg1"/>
                      </a:solidFill>
                      <a:prstDash val="solid"/>
                      <a:round/>
                      <a:headEnd type="none" w="med" len="med"/>
                      <a:tailEnd type="none" w="med" len="med"/>
                    </a:lnR>
                    <a:solidFill>
                      <a:schemeClr val="bg1">
                        <a:lumMod val="95000"/>
                      </a:schemeClr>
                    </a:solidFill>
                  </a:tcPr>
                </a:tc>
                <a:tc gridSpan="2">
                  <a:txBody>
                    <a:bodyPr/>
                    <a:lstStyle/>
                    <a:p>
                      <a:pPr algn="ctr"/>
                      <a:r>
                        <a:rPr lang="en-US" sz="1800" dirty="0">
                          <a:solidFill>
                            <a:schemeClr val="tx1"/>
                          </a:solidFill>
                          <a:latin typeface="Arial Nova Cond" panose="020B0506020202020204" pitchFamily="34" charset="0"/>
                        </a:rPr>
                        <a:t>$19.41</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hMerge="1">
                  <a:txBody>
                    <a:bodyPr/>
                    <a:lstStyle/>
                    <a:p>
                      <a:pPr algn="ctr"/>
                      <a:endParaRPr lang="en-US" sz="1800" dirty="0">
                        <a:solidFill>
                          <a:schemeClr val="tx1"/>
                        </a:solidFill>
                        <a:latin typeface="Arial Nova Cond" panose="020B0506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461196648"/>
                  </a:ext>
                </a:extLst>
              </a:tr>
            </a:tbl>
          </a:graphicData>
        </a:graphic>
      </p:graphicFrame>
      <p:graphicFrame>
        <p:nvGraphicFramePr>
          <p:cNvPr id="12" name="Table 11">
            <a:extLst>
              <a:ext uri="{FF2B5EF4-FFF2-40B4-BE49-F238E27FC236}">
                <a16:creationId xmlns:a16="http://schemas.microsoft.com/office/drawing/2014/main" id="{40E306DB-2DEE-750B-6BF2-2C596F9C4D33}"/>
              </a:ext>
            </a:extLst>
          </p:cNvPr>
          <p:cNvGraphicFramePr>
            <a:graphicFrameLocks noGrp="1"/>
          </p:cNvGraphicFramePr>
          <p:nvPr>
            <p:extLst>
              <p:ext uri="{D42A27DB-BD31-4B8C-83A1-F6EECF244321}">
                <p14:modId xmlns:p14="http://schemas.microsoft.com/office/powerpoint/2010/main" val="2123670783"/>
              </p:ext>
            </p:extLst>
          </p:nvPr>
        </p:nvGraphicFramePr>
        <p:xfrm>
          <a:off x="1050294" y="3630602"/>
          <a:ext cx="9805548" cy="1828918"/>
        </p:xfrm>
        <a:graphic>
          <a:graphicData uri="http://schemas.openxmlformats.org/drawingml/2006/table">
            <a:tbl>
              <a:tblPr firstRow="1" bandRow="1">
                <a:tableStyleId>{5C22544A-7EE6-4342-B048-85BDC9FD1C3A}</a:tableStyleId>
              </a:tblPr>
              <a:tblGrid>
                <a:gridCol w="3255893">
                  <a:extLst>
                    <a:ext uri="{9D8B030D-6E8A-4147-A177-3AD203B41FA5}">
                      <a16:colId xmlns:a16="http://schemas.microsoft.com/office/drawing/2014/main" val="327850238"/>
                    </a:ext>
                  </a:extLst>
                </a:gridCol>
                <a:gridCol w="6549655">
                  <a:extLst>
                    <a:ext uri="{9D8B030D-6E8A-4147-A177-3AD203B41FA5}">
                      <a16:colId xmlns:a16="http://schemas.microsoft.com/office/drawing/2014/main" val="1016972739"/>
                    </a:ext>
                  </a:extLst>
                </a:gridCol>
              </a:tblGrid>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latin typeface="Arial Nova Cond" panose="020B0506020202020204" pitchFamily="34" charset="0"/>
                        </a:rPr>
                        <a:t>Vision </a:t>
                      </a:r>
                    </a:p>
                  </a:txBody>
                  <a:tcPr>
                    <a:lnR w="38100" cap="flat" cmpd="sng" algn="ctr">
                      <a:solidFill>
                        <a:schemeClr val="bg1"/>
                      </a:solidFill>
                      <a:prstDash val="solid"/>
                      <a:round/>
                      <a:headEnd type="none" w="med" len="med"/>
                      <a:tailEnd type="none" w="med" len="med"/>
                    </a:lnR>
                    <a:solidFill>
                      <a:srgbClr val="124A7B"/>
                    </a:solidFill>
                  </a:tcPr>
                </a:tc>
                <a:tc>
                  <a:txBody>
                    <a:bodyPr/>
                    <a:lstStyle/>
                    <a:p>
                      <a:pPr algn="ctr"/>
                      <a:endParaRPr lang="en-US" sz="1800" dirty="0">
                        <a:latin typeface="Arial Nova Cond" panose="020B0506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extLst>
                  <a:ext uri="{0D108BD9-81ED-4DB2-BD59-A6C34878D82A}">
                    <a16:rowId xmlns:a16="http://schemas.microsoft.com/office/drawing/2014/main" val="2231537790"/>
                  </a:ext>
                </a:extLst>
              </a:tr>
              <a:tr h="0">
                <a:tc>
                  <a:txBody>
                    <a:bodyPr/>
                    <a:lstStyle/>
                    <a:p>
                      <a:pPr algn="r"/>
                      <a:endParaRPr lang="en-US" sz="1800" b="1" dirty="0">
                        <a:latin typeface="Arial Nova Cond" panose="020B0506020202020204" pitchFamily="34" charset="0"/>
                      </a:endParaRPr>
                    </a:p>
                  </a:txBody>
                  <a:tcP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Nova Cond" panose="020B0506020202020204" pitchFamily="34" charset="0"/>
                        </a:rPr>
                        <a:t>Bi-Weekly (26)</a:t>
                      </a:r>
                    </a:p>
                  </a:txBody>
                  <a:tcPr marT="45779" marB="457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80802390"/>
                  </a:ext>
                </a:extLst>
              </a:tr>
              <a:tr h="352220">
                <a:tc>
                  <a:txBody>
                    <a:bodyPr/>
                    <a:lstStyle/>
                    <a:p>
                      <a:pPr algn="r"/>
                      <a:r>
                        <a:rPr lang="en-US" sz="1800" b="1" dirty="0">
                          <a:latin typeface="Arial Nova Cond" panose="020B0506020202020204" pitchFamily="34" charset="0"/>
                        </a:rPr>
                        <a:t>Employee</a:t>
                      </a:r>
                    </a:p>
                  </a:txBody>
                  <a:tcP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US" sz="1800" dirty="0">
                          <a:latin typeface="Arial Nova Cond" panose="020B0506020202020204" pitchFamily="34" charset="0"/>
                        </a:rPr>
                        <a:t>$2.58</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364952881"/>
                  </a:ext>
                </a:extLst>
              </a:tr>
              <a:tr h="119576">
                <a:tc>
                  <a:txBody>
                    <a:bodyPr/>
                    <a:lstStyle/>
                    <a:p>
                      <a:pPr algn="r"/>
                      <a:r>
                        <a:rPr lang="en-US" sz="1800" b="1" dirty="0">
                          <a:latin typeface="Arial Nova Cond" panose="020B0506020202020204" pitchFamily="34" charset="0"/>
                        </a:rPr>
                        <a:t>Employee +</a:t>
                      </a:r>
                      <a:r>
                        <a:rPr lang="en-US" sz="1800" b="1" baseline="0" dirty="0">
                          <a:latin typeface="Arial Nova Cond" panose="020B0506020202020204" pitchFamily="34" charset="0"/>
                        </a:rPr>
                        <a:t> 1 (Spouse or Child)</a:t>
                      </a:r>
                      <a:endParaRPr lang="en-US" sz="1800" b="1" dirty="0">
                        <a:latin typeface="Arial Nova Cond" panose="020B0506020202020204" pitchFamily="34" charset="0"/>
                      </a:endParaRPr>
                    </a:p>
                  </a:txBody>
                  <a:tcP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sz="1800" dirty="0">
                          <a:latin typeface="Arial Nova Cond" panose="020B0506020202020204" pitchFamily="34" charset="0"/>
                        </a:rPr>
                        <a:t>$4.89</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699252507"/>
                  </a:ext>
                </a:extLst>
              </a:tr>
              <a:tr h="0">
                <a:tc>
                  <a:txBody>
                    <a:bodyPr/>
                    <a:lstStyle/>
                    <a:p>
                      <a:pPr algn="r"/>
                      <a:r>
                        <a:rPr lang="en-US" sz="1800" b="1" dirty="0">
                          <a:latin typeface="Arial Nova Cond" panose="020B0506020202020204" pitchFamily="34" charset="0"/>
                        </a:rPr>
                        <a:t>Family</a:t>
                      </a:r>
                    </a:p>
                  </a:txBody>
                  <a:tcP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US" sz="1800" dirty="0">
                          <a:latin typeface="Arial Nova Cond" panose="020B0506020202020204" pitchFamily="34" charset="0"/>
                        </a:rPr>
                        <a:t>$7.16</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461196648"/>
                  </a:ext>
                </a:extLst>
              </a:tr>
            </a:tbl>
          </a:graphicData>
        </a:graphic>
      </p:graphicFrame>
      <p:pic>
        <p:nvPicPr>
          <p:cNvPr id="7" name="Picture 2">
            <a:extLst>
              <a:ext uri="{FF2B5EF4-FFF2-40B4-BE49-F238E27FC236}">
                <a16:creationId xmlns:a16="http://schemas.microsoft.com/office/drawing/2014/main" id="{A1DF6953-6821-28B7-BE24-39FD876AF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259074" y="746488"/>
            <a:ext cx="1993927" cy="3839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yeMed - Health for California Insurance Center">
            <a:extLst>
              <a:ext uri="{FF2B5EF4-FFF2-40B4-BE49-F238E27FC236}">
                <a16:creationId xmlns:a16="http://schemas.microsoft.com/office/drawing/2014/main" id="{1B99D90D-901E-2F38-F293-4AFD57BE2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3001" y="534085"/>
            <a:ext cx="1108210" cy="753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468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4BFF96-3346-C080-9CCC-E3294042DE5B}"/>
              </a:ext>
            </a:extLst>
          </p:cNvPr>
          <p:cNvSpPr>
            <a:spLocks noGrp="1"/>
          </p:cNvSpPr>
          <p:nvPr>
            <p:ph type="sldNum" sz="quarter" idx="12"/>
          </p:nvPr>
        </p:nvSpPr>
        <p:spPr/>
        <p:txBody>
          <a:bodyPr/>
          <a:lstStyle/>
          <a:p>
            <a:fld id="{B9CCF627-3D04-48DA-9564-5864B7D60EF7}" type="slidenum">
              <a:rPr lang="en-US" smtClean="0"/>
              <a:t>29</a:t>
            </a:fld>
            <a:endParaRPr lang="en-US" dirty="0"/>
          </a:p>
        </p:txBody>
      </p:sp>
      <p:grpSp>
        <p:nvGrpSpPr>
          <p:cNvPr id="2" name="Group 1">
            <a:extLst>
              <a:ext uri="{FF2B5EF4-FFF2-40B4-BE49-F238E27FC236}">
                <a16:creationId xmlns:a16="http://schemas.microsoft.com/office/drawing/2014/main" id="{4548E3B2-411F-7AF1-9464-C3C6EB6CDBE7}"/>
              </a:ext>
            </a:extLst>
          </p:cNvPr>
          <p:cNvGrpSpPr/>
          <p:nvPr/>
        </p:nvGrpSpPr>
        <p:grpSpPr>
          <a:xfrm>
            <a:off x="0" y="-102336"/>
            <a:ext cx="12369522" cy="9277141"/>
            <a:chOff x="0" y="-102336"/>
            <a:chExt cx="12369522" cy="9277141"/>
          </a:xfrm>
        </p:grpSpPr>
        <p:pic>
          <p:nvPicPr>
            <p:cNvPr id="3" name="Picture 2" descr="A large crowd of people outside&#10;&#10;Description automatically generated">
              <a:extLst>
                <a:ext uri="{FF2B5EF4-FFF2-40B4-BE49-F238E27FC236}">
                  <a16:creationId xmlns:a16="http://schemas.microsoft.com/office/drawing/2014/main" id="{C6C07427-D60E-565A-3908-D2C6AD757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336"/>
              <a:ext cx="12369521" cy="9277141"/>
            </a:xfrm>
            <a:prstGeom prst="rect">
              <a:avLst/>
            </a:prstGeom>
          </p:spPr>
        </p:pic>
        <p:grpSp>
          <p:nvGrpSpPr>
            <p:cNvPr id="5" name="Group 4">
              <a:extLst>
                <a:ext uri="{FF2B5EF4-FFF2-40B4-BE49-F238E27FC236}">
                  <a16:creationId xmlns:a16="http://schemas.microsoft.com/office/drawing/2014/main" id="{CBD1FA77-FD71-F50E-2172-8DE86CB956D5}"/>
                </a:ext>
              </a:extLst>
            </p:cNvPr>
            <p:cNvGrpSpPr/>
            <p:nvPr/>
          </p:nvGrpSpPr>
          <p:grpSpPr>
            <a:xfrm>
              <a:off x="6213219" y="1516569"/>
              <a:ext cx="6156303" cy="3379624"/>
              <a:chOff x="6213219" y="1516569"/>
              <a:chExt cx="6156303" cy="3379624"/>
            </a:xfrm>
          </p:grpSpPr>
          <p:pic>
            <p:nvPicPr>
              <p:cNvPr id="7" name="Picture 4" descr="City of Woodstock, Georgia">
                <a:extLst>
                  <a:ext uri="{FF2B5EF4-FFF2-40B4-BE49-F238E27FC236}">
                    <a16:creationId xmlns:a16="http://schemas.microsoft.com/office/drawing/2014/main" id="{095209C6-DF6C-325C-9AA1-BE3856B47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845" y="1516569"/>
                <a:ext cx="4663366" cy="233168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791FD68-DC18-011A-8686-4964E99CC0B1}"/>
                  </a:ext>
                </a:extLst>
              </p:cNvPr>
              <p:cNvSpPr/>
              <p:nvPr/>
            </p:nvSpPr>
            <p:spPr>
              <a:xfrm>
                <a:off x="6557211" y="3848252"/>
                <a:ext cx="5812310" cy="10479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0CCC842-C9E4-25BE-9789-7E1F20D14BBC}"/>
                  </a:ext>
                </a:extLst>
              </p:cNvPr>
              <p:cNvSpPr txBox="1"/>
              <p:nvPr/>
            </p:nvSpPr>
            <p:spPr>
              <a:xfrm>
                <a:off x="6213219" y="4008732"/>
                <a:ext cx="5356255" cy="707886"/>
              </a:xfrm>
              <a:prstGeom prst="rect">
                <a:avLst/>
              </a:prstGeom>
              <a:noFill/>
            </p:spPr>
            <p:txBody>
              <a:bodyPr wrap="square" rtlCol="0">
                <a:spAutoFit/>
              </a:bodyPr>
              <a:lstStyle/>
              <a:p>
                <a:pPr algn="ctr"/>
                <a:r>
                  <a:rPr lang="en-US" sz="4000" b="1" dirty="0">
                    <a:solidFill>
                      <a:srgbClr val="124A7B"/>
                    </a:solidFill>
                    <a:latin typeface="Arial Nova Cond" panose="020B0506020202020204" pitchFamily="34" charset="0"/>
                  </a:rPr>
                  <a:t>Wellness Programs</a:t>
                </a:r>
                <a:endParaRPr lang="en-US" dirty="0">
                  <a:solidFill>
                    <a:srgbClr val="124A7B"/>
                  </a:solidFill>
                  <a:latin typeface="Arial Nova Cond" panose="020B0506020202020204" pitchFamily="34" charset="0"/>
                </a:endParaRPr>
              </a:p>
            </p:txBody>
          </p:sp>
          <p:pic>
            <p:nvPicPr>
              <p:cNvPr id="11" name="Picture 10">
                <a:extLst>
                  <a:ext uri="{FF2B5EF4-FFF2-40B4-BE49-F238E27FC236}">
                    <a16:creationId xmlns:a16="http://schemas.microsoft.com/office/drawing/2014/main" id="{F7574A28-6299-0B9C-FCE6-6C9A1EE9776E}"/>
                  </a:ext>
                </a:extLst>
              </p:cNvPr>
              <p:cNvPicPr>
                <a:picLocks noChangeAspect="1"/>
              </p:cNvPicPr>
              <p:nvPr/>
            </p:nvPicPr>
            <p:blipFill>
              <a:blip r:embed="rId4"/>
              <a:stretch>
                <a:fillRect/>
              </a:stretch>
            </p:blipFill>
            <p:spPr>
              <a:xfrm>
                <a:off x="11361211" y="3848250"/>
                <a:ext cx="1008311" cy="1047941"/>
              </a:xfrm>
              <a:prstGeom prst="rect">
                <a:avLst/>
              </a:prstGeom>
            </p:spPr>
          </p:pic>
          <p:pic>
            <p:nvPicPr>
              <p:cNvPr id="12" name="Picture 11">
                <a:extLst>
                  <a:ext uri="{FF2B5EF4-FFF2-40B4-BE49-F238E27FC236}">
                    <a16:creationId xmlns:a16="http://schemas.microsoft.com/office/drawing/2014/main" id="{3AF9BC5E-F118-3172-8707-630E7D07A8AD}"/>
                  </a:ext>
                </a:extLst>
              </p:cNvPr>
              <p:cNvPicPr>
                <a:picLocks noChangeAspect="1"/>
              </p:cNvPicPr>
              <p:nvPr/>
            </p:nvPicPr>
            <p:blipFill>
              <a:blip r:embed="rId5"/>
              <a:stretch>
                <a:fillRect/>
              </a:stretch>
            </p:blipFill>
            <p:spPr>
              <a:xfrm>
                <a:off x="11225481" y="3848248"/>
                <a:ext cx="1144040" cy="1047941"/>
              </a:xfrm>
              <a:prstGeom prst="rect">
                <a:avLst/>
              </a:prstGeom>
            </p:spPr>
          </p:pic>
        </p:grpSp>
      </p:grpSp>
    </p:spTree>
    <p:extLst>
      <p:ext uri="{BB962C8B-B14F-4D97-AF65-F5344CB8AC3E}">
        <p14:creationId xmlns:p14="http://schemas.microsoft.com/office/powerpoint/2010/main" val="555841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3</a:t>
            </a:fld>
            <a:endParaRPr lang="en-US" dirty="0"/>
          </a:p>
        </p:txBody>
      </p:sp>
      <p:sp>
        <p:nvSpPr>
          <p:cNvPr id="7" name="Title 2">
            <a:extLst>
              <a:ext uri="{FF2B5EF4-FFF2-40B4-BE49-F238E27FC236}">
                <a16:creationId xmlns:a16="http://schemas.microsoft.com/office/drawing/2014/main" id="{6022D7E9-B133-4049-B6FD-978256E3130C}"/>
              </a:ext>
            </a:extLst>
          </p:cNvPr>
          <p:cNvSpPr txBox="1">
            <a:spLocks/>
          </p:cNvSpPr>
          <p:nvPr/>
        </p:nvSpPr>
        <p:spPr>
          <a:xfrm>
            <a:off x="525610" y="552701"/>
            <a:ext cx="11458302" cy="8120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Arial Nova Cond" panose="020B0506020202020204" pitchFamily="34" charset="0"/>
                <a:ea typeface="+mj-ea"/>
                <a:cs typeface="+mj-cs"/>
              </a:defRPr>
            </a:lvl1pPr>
          </a:lstStyle>
          <a:p>
            <a:r>
              <a:rPr lang="en-US" sz="4400" b="1" dirty="0">
                <a:solidFill>
                  <a:schemeClr val="bg1">
                    <a:lumMod val="65000"/>
                  </a:schemeClr>
                </a:solidFill>
              </a:rPr>
              <a:t>What is Open Enrollment?</a:t>
            </a:r>
          </a:p>
        </p:txBody>
      </p:sp>
      <p:sp>
        <p:nvSpPr>
          <p:cNvPr id="9" name="Shape 849">
            <a:extLst>
              <a:ext uri="{FF2B5EF4-FFF2-40B4-BE49-F238E27FC236}">
                <a16:creationId xmlns:a16="http://schemas.microsoft.com/office/drawing/2014/main" id="{3863B44E-88C9-446B-8938-4A8A7B49A9B1}"/>
              </a:ext>
            </a:extLst>
          </p:cNvPr>
          <p:cNvSpPr>
            <a:spLocks noChangeAspect="1"/>
          </p:cNvSpPr>
          <p:nvPr/>
        </p:nvSpPr>
        <p:spPr>
          <a:xfrm>
            <a:off x="1226211" y="3608539"/>
            <a:ext cx="1088607" cy="1088682"/>
          </a:xfrm>
          <a:custGeom>
            <a:avLst/>
            <a:gdLst/>
            <a:ahLst/>
            <a:cxnLst>
              <a:cxn ang="0">
                <a:pos x="wd2" y="hd2"/>
              </a:cxn>
              <a:cxn ang="5400000">
                <a:pos x="wd2" y="hd2"/>
              </a:cxn>
              <a:cxn ang="10800000">
                <a:pos x="wd2" y="hd2"/>
              </a:cxn>
              <a:cxn ang="16200000">
                <a:pos x="wd2" y="hd2"/>
              </a:cxn>
            </a:cxnLst>
            <a:rect l="0" t="0" r="r" b="b"/>
            <a:pathLst>
              <a:path w="19679" h="20595" extrusionOk="0">
                <a:moveTo>
                  <a:pt x="9837" y="0"/>
                </a:moveTo>
                <a:cubicBezTo>
                  <a:pt x="7319" y="0"/>
                  <a:pt x="4803" y="1003"/>
                  <a:pt x="2882" y="3014"/>
                </a:cubicBezTo>
                <a:cubicBezTo>
                  <a:pt x="-961" y="7035"/>
                  <a:pt x="-961" y="13557"/>
                  <a:pt x="2882" y="17579"/>
                </a:cubicBezTo>
                <a:cubicBezTo>
                  <a:pt x="6725" y="21600"/>
                  <a:pt x="12953" y="21600"/>
                  <a:pt x="16796" y="17579"/>
                </a:cubicBezTo>
                <a:cubicBezTo>
                  <a:pt x="20639" y="13557"/>
                  <a:pt x="20639" y="7035"/>
                  <a:pt x="16796" y="3014"/>
                </a:cubicBezTo>
                <a:cubicBezTo>
                  <a:pt x="14875" y="1003"/>
                  <a:pt x="12356" y="0"/>
                  <a:pt x="9837" y="0"/>
                </a:cubicBezTo>
                <a:close/>
                <a:moveTo>
                  <a:pt x="9837" y="1160"/>
                </a:moveTo>
                <a:cubicBezTo>
                  <a:pt x="12072" y="1160"/>
                  <a:pt x="14308" y="2054"/>
                  <a:pt x="16012" y="3838"/>
                </a:cubicBezTo>
                <a:cubicBezTo>
                  <a:pt x="19422" y="7406"/>
                  <a:pt x="19422" y="13190"/>
                  <a:pt x="16012" y="16758"/>
                </a:cubicBezTo>
                <a:cubicBezTo>
                  <a:pt x="12603" y="20327"/>
                  <a:pt x="7072" y="20327"/>
                  <a:pt x="3662" y="16758"/>
                </a:cubicBezTo>
                <a:cubicBezTo>
                  <a:pt x="252" y="13190"/>
                  <a:pt x="252" y="7406"/>
                  <a:pt x="3662" y="3838"/>
                </a:cubicBezTo>
                <a:cubicBezTo>
                  <a:pt x="5367" y="2054"/>
                  <a:pt x="7603" y="1160"/>
                  <a:pt x="9837" y="1160"/>
                </a:cubicBezTo>
                <a:close/>
                <a:moveTo>
                  <a:pt x="9841" y="3071"/>
                </a:moveTo>
                <a:cubicBezTo>
                  <a:pt x="9503" y="3071"/>
                  <a:pt x="9228" y="3358"/>
                  <a:pt x="9228" y="3712"/>
                </a:cubicBezTo>
                <a:lnTo>
                  <a:pt x="9228" y="10296"/>
                </a:lnTo>
                <a:cubicBezTo>
                  <a:pt x="9228" y="10336"/>
                  <a:pt x="9244" y="10369"/>
                  <a:pt x="9250" y="10407"/>
                </a:cubicBezTo>
                <a:cubicBezTo>
                  <a:pt x="9196" y="10671"/>
                  <a:pt x="9299" y="10951"/>
                  <a:pt x="9535" y="11093"/>
                </a:cubicBezTo>
                <a:lnTo>
                  <a:pt x="13264" y="13348"/>
                </a:lnTo>
                <a:cubicBezTo>
                  <a:pt x="13556" y="13525"/>
                  <a:pt x="13933" y="13421"/>
                  <a:pt x="14102" y="13115"/>
                </a:cubicBezTo>
                <a:cubicBezTo>
                  <a:pt x="14271" y="12809"/>
                  <a:pt x="14169" y="12418"/>
                  <a:pt x="13876" y="12242"/>
                </a:cubicBezTo>
                <a:lnTo>
                  <a:pt x="10453" y="10174"/>
                </a:lnTo>
                <a:lnTo>
                  <a:pt x="10453" y="3712"/>
                </a:lnTo>
                <a:cubicBezTo>
                  <a:pt x="10453" y="3358"/>
                  <a:pt x="10179" y="3071"/>
                  <a:pt x="9841" y="3071"/>
                </a:cubicBezTo>
                <a:close/>
              </a:path>
            </a:pathLst>
          </a:custGeom>
          <a:solidFill>
            <a:srgbClr val="124A7B"/>
          </a:solidFill>
          <a:ln w="12700">
            <a:miter lim="400000"/>
          </a:ln>
        </p:spPr>
        <p:txBody>
          <a:bodyPr lIns="71437" tIns="71437" rIns="71437" bIns="71437" anchor="ctr"/>
          <a:lstStyle/>
          <a:p>
            <a:pPr>
              <a:defRPr sz="3200">
                <a:solidFill>
                  <a:srgbClr val="FFFFFF"/>
                </a:solidFill>
                <a:latin typeface="+mn-lt"/>
                <a:ea typeface="+mn-ea"/>
                <a:cs typeface="+mn-cs"/>
                <a:sym typeface="Helvetica Light"/>
              </a:defRPr>
            </a:pPr>
            <a:endParaRPr dirty="0">
              <a:solidFill>
                <a:srgbClr val="002060"/>
              </a:solidFill>
            </a:endParaRPr>
          </a:p>
        </p:txBody>
      </p:sp>
      <p:sp>
        <p:nvSpPr>
          <p:cNvPr id="10" name="Shape 937">
            <a:extLst>
              <a:ext uri="{FF2B5EF4-FFF2-40B4-BE49-F238E27FC236}">
                <a16:creationId xmlns:a16="http://schemas.microsoft.com/office/drawing/2014/main" id="{EC59AA7A-EDAA-4478-8DAA-D410FFF7EB66}"/>
              </a:ext>
            </a:extLst>
          </p:cNvPr>
          <p:cNvSpPr>
            <a:spLocks noChangeAspect="1"/>
          </p:cNvSpPr>
          <p:nvPr/>
        </p:nvSpPr>
        <p:spPr>
          <a:xfrm>
            <a:off x="5785964" y="1616886"/>
            <a:ext cx="1453376" cy="1001782"/>
          </a:xfrm>
          <a:custGeom>
            <a:avLst/>
            <a:gdLst/>
            <a:ahLst/>
            <a:cxnLst>
              <a:cxn ang="0">
                <a:pos x="wd2" y="hd2"/>
              </a:cxn>
              <a:cxn ang="5400000">
                <a:pos x="wd2" y="hd2"/>
              </a:cxn>
              <a:cxn ang="10800000">
                <a:pos x="wd2" y="hd2"/>
              </a:cxn>
              <a:cxn ang="16200000">
                <a:pos x="wd2" y="hd2"/>
              </a:cxn>
            </a:cxnLst>
            <a:rect l="0" t="0" r="r" b="b"/>
            <a:pathLst>
              <a:path w="21600" h="21600" extrusionOk="0">
                <a:moveTo>
                  <a:pt x="17467" y="0"/>
                </a:moveTo>
                <a:cubicBezTo>
                  <a:pt x="17203" y="748"/>
                  <a:pt x="16959" y="1512"/>
                  <a:pt x="16722" y="2282"/>
                </a:cubicBezTo>
                <a:cubicBezTo>
                  <a:pt x="16238" y="2265"/>
                  <a:pt x="15749" y="2398"/>
                  <a:pt x="15282" y="2703"/>
                </a:cubicBezTo>
                <a:cubicBezTo>
                  <a:pt x="14857" y="2128"/>
                  <a:pt x="14426" y="1565"/>
                  <a:pt x="13983" y="1025"/>
                </a:cubicBezTo>
                <a:lnTo>
                  <a:pt x="12820" y="2514"/>
                </a:lnTo>
                <a:cubicBezTo>
                  <a:pt x="13133" y="3217"/>
                  <a:pt x="13467" y="3906"/>
                  <a:pt x="13807" y="4587"/>
                </a:cubicBezTo>
                <a:cubicBezTo>
                  <a:pt x="13548" y="5205"/>
                  <a:pt x="13387" y="5896"/>
                  <a:pt x="13336" y="6616"/>
                </a:cubicBezTo>
                <a:cubicBezTo>
                  <a:pt x="12782" y="6861"/>
                  <a:pt x="12230" y="7119"/>
                  <a:pt x="11688" y="7406"/>
                </a:cubicBezTo>
                <a:lnTo>
                  <a:pt x="11997" y="9611"/>
                </a:lnTo>
                <a:cubicBezTo>
                  <a:pt x="12574" y="9568"/>
                  <a:pt x="13152" y="9496"/>
                  <a:pt x="13729" y="9409"/>
                </a:cubicBezTo>
                <a:cubicBezTo>
                  <a:pt x="13976" y="10062"/>
                  <a:pt x="14312" y="10594"/>
                  <a:pt x="14706" y="11004"/>
                </a:cubicBezTo>
                <a:cubicBezTo>
                  <a:pt x="14574" y="11826"/>
                  <a:pt x="14452" y="12650"/>
                  <a:pt x="14351" y="13478"/>
                </a:cubicBezTo>
                <a:lnTo>
                  <a:pt x="15823" y="14194"/>
                </a:lnTo>
                <a:cubicBezTo>
                  <a:pt x="16087" y="13446"/>
                  <a:pt x="16332" y="12683"/>
                  <a:pt x="16569" y="11913"/>
                </a:cubicBezTo>
                <a:cubicBezTo>
                  <a:pt x="17052" y="11930"/>
                  <a:pt x="17541" y="11797"/>
                  <a:pt x="18009" y="11491"/>
                </a:cubicBezTo>
                <a:cubicBezTo>
                  <a:pt x="18433" y="12067"/>
                  <a:pt x="18864" y="12630"/>
                  <a:pt x="19307" y="13170"/>
                </a:cubicBezTo>
                <a:lnTo>
                  <a:pt x="20471" y="11681"/>
                </a:lnTo>
                <a:cubicBezTo>
                  <a:pt x="20157" y="10977"/>
                  <a:pt x="19823" y="10288"/>
                  <a:pt x="19483" y="9608"/>
                </a:cubicBezTo>
                <a:cubicBezTo>
                  <a:pt x="19743" y="8989"/>
                  <a:pt x="19904" y="8298"/>
                  <a:pt x="19954" y="7578"/>
                </a:cubicBezTo>
                <a:cubicBezTo>
                  <a:pt x="20508" y="7333"/>
                  <a:pt x="21058" y="7075"/>
                  <a:pt x="21600" y="6789"/>
                </a:cubicBezTo>
                <a:lnTo>
                  <a:pt x="21294" y="4583"/>
                </a:lnTo>
                <a:cubicBezTo>
                  <a:pt x="20716" y="4626"/>
                  <a:pt x="20138" y="4698"/>
                  <a:pt x="19561" y="4786"/>
                </a:cubicBezTo>
                <a:cubicBezTo>
                  <a:pt x="19315" y="4133"/>
                  <a:pt x="18978" y="3600"/>
                  <a:pt x="18585" y="3190"/>
                </a:cubicBezTo>
                <a:cubicBezTo>
                  <a:pt x="18716" y="2368"/>
                  <a:pt x="18838" y="1545"/>
                  <a:pt x="18939" y="716"/>
                </a:cubicBezTo>
                <a:lnTo>
                  <a:pt x="17467" y="0"/>
                </a:lnTo>
                <a:close/>
                <a:moveTo>
                  <a:pt x="5699" y="1950"/>
                </a:moveTo>
                <a:cubicBezTo>
                  <a:pt x="5596" y="2941"/>
                  <a:pt x="5514" y="3938"/>
                  <a:pt x="5443" y="4938"/>
                </a:cubicBezTo>
                <a:cubicBezTo>
                  <a:pt x="5076" y="5088"/>
                  <a:pt x="4719" y="5305"/>
                  <a:pt x="4380" y="5582"/>
                </a:cubicBezTo>
                <a:cubicBezTo>
                  <a:pt x="3842" y="4947"/>
                  <a:pt x="3299" y="4324"/>
                  <a:pt x="2743" y="3728"/>
                </a:cubicBezTo>
                <a:lnTo>
                  <a:pt x="1225" y="5930"/>
                </a:lnTo>
                <a:cubicBezTo>
                  <a:pt x="1636" y="6736"/>
                  <a:pt x="2066" y="7524"/>
                  <a:pt x="2503" y="8304"/>
                </a:cubicBezTo>
                <a:cubicBezTo>
                  <a:pt x="2313" y="8797"/>
                  <a:pt x="2163" y="9314"/>
                  <a:pt x="2060" y="9847"/>
                </a:cubicBezTo>
                <a:cubicBezTo>
                  <a:pt x="1371" y="9950"/>
                  <a:pt x="683" y="10069"/>
                  <a:pt x="0" y="10218"/>
                </a:cubicBezTo>
                <a:lnTo>
                  <a:pt x="0" y="13332"/>
                </a:lnTo>
                <a:cubicBezTo>
                  <a:pt x="683" y="13481"/>
                  <a:pt x="1371" y="13597"/>
                  <a:pt x="2060" y="13700"/>
                </a:cubicBezTo>
                <a:cubicBezTo>
                  <a:pt x="2163" y="14235"/>
                  <a:pt x="2312" y="14751"/>
                  <a:pt x="2503" y="15246"/>
                </a:cubicBezTo>
                <a:cubicBezTo>
                  <a:pt x="2066" y="16026"/>
                  <a:pt x="1636" y="16817"/>
                  <a:pt x="1225" y="17624"/>
                </a:cubicBezTo>
                <a:lnTo>
                  <a:pt x="2743" y="19822"/>
                </a:lnTo>
                <a:cubicBezTo>
                  <a:pt x="3299" y="19226"/>
                  <a:pt x="3842" y="18606"/>
                  <a:pt x="4380" y="17972"/>
                </a:cubicBezTo>
                <a:cubicBezTo>
                  <a:pt x="4720" y="18249"/>
                  <a:pt x="5077" y="18465"/>
                  <a:pt x="5445" y="18615"/>
                </a:cubicBezTo>
                <a:cubicBezTo>
                  <a:pt x="5516" y="19614"/>
                  <a:pt x="5596" y="20610"/>
                  <a:pt x="5699" y="21600"/>
                </a:cubicBezTo>
                <a:lnTo>
                  <a:pt x="7845" y="21600"/>
                </a:lnTo>
                <a:cubicBezTo>
                  <a:pt x="7948" y="20610"/>
                  <a:pt x="8028" y="19614"/>
                  <a:pt x="8099" y="18615"/>
                </a:cubicBezTo>
                <a:cubicBezTo>
                  <a:pt x="8468" y="18465"/>
                  <a:pt x="8824" y="18249"/>
                  <a:pt x="9164" y="17972"/>
                </a:cubicBezTo>
                <a:cubicBezTo>
                  <a:pt x="9702" y="18606"/>
                  <a:pt x="10248" y="19226"/>
                  <a:pt x="10803" y="19822"/>
                </a:cubicBezTo>
                <a:lnTo>
                  <a:pt x="12319" y="17624"/>
                </a:lnTo>
                <a:cubicBezTo>
                  <a:pt x="11908" y="16817"/>
                  <a:pt x="11481" y="16026"/>
                  <a:pt x="11043" y="15246"/>
                </a:cubicBezTo>
                <a:cubicBezTo>
                  <a:pt x="11235" y="14751"/>
                  <a:pt x="11384" y="14235"/>
                  <a:pt x="11487" y="13700"/>
                </a:cubicBezTo>
                <a:cubicBezTo>
                  <a:pt x="12175" y="13597"/>
                  <a:pt x="12862" y="13481"/>
                  <a:pt x="13544" y="13332"/>
                </a:cubicBezTo>
                <a:lnTo>
                  <a:pt x="13544" y="10218"/>
                </a:lnTo>
                <a:cubicBezTo>
                  <a:pt x="12862" y="10069"/>
                  <a:pt x="12175" y="9953"/>
                  <a:pt x="11487" y="9850"/>
                </a:cubicBezTo>
                <a:cubicBezTo>
                  <a:pt x="11384" y="9316"/>
                  <a:pt x="11234" y="8798"/>
                  <a:pt x="11043" y="8304"/>
                </a:cubicBezTo>
                <a:cubicBezTo>
                  <a:pt x="11481" y="7524"/>
                  <a:pt x="11908" y="6736"/>
                  <a:pt x="12319" y="5930"/>
                </a:cubicBezTo>
                <a:lnTo>
                  <a:pt x="10803" y="3728"/>
                </a:lnTo>
                <a:cubicBezTo>
                  <a:pt x="10248" y="4324"/>
                  <a:pt x="9702" y="4947"/>
                  <a:pt x="9164" y="5582"/>
                </a:cubicBezTo>
                <a:cubicBezTo>
                  <a:pt x="8824" y="5304"/>
                  <a:pt x="8468" y="5088"/>
                  <a:pt x="8099" y="4938"/>
                </a:cubicBezTo>
                <a:cubicBezTo>
                  <a:pt x="8028" y="3939"/>
                  <a:pt x="7948" y="2941"/>
                  <a:pt x="7845" y="1950"/>
                </a:cubicBezTo>
                <a:lnTo>
                  <a:pt x="5699" y="1950"/>
                </a:lnTo>
                <a:close/>
                <a:moveTo>
                  <a:pt x="16644" y="5243"/>
                </a:moveTo>
                <a:cubicBezTo>
                  <a:pt x="16971" y="5243"/>
                  <a:pt x="17300" y="5425"/>
                  <a:pt x="17549" y="5787"/>
                </a:cubicBezTo>
                <a:cubicBezTo>
                  <a:pt x="18048" y="6511"/>
                  <a:pt x="18048" y="7683"/>
                  <a:pt x="17549" y="8407"/>
                </a:cubicBezTo>
                <a:cubicBezTo>
                  <a:pt x="17050" y="9131"/>
                  <a:pt x="16240" y="9131"/>
                  <a:pt x="15741" y="8407"/>
                </a:cubicBezTo>
                <a:cubicBezTo>
                  <a:pt x="15242" y="7683"/>
                  <a:pt x="15242" y="6511"/>
                  <a:pt x="15741" y="5787"/>
                </a:cubicBezTo>
                <a:cubicBezTo>
                  <a:pt x="15991" y="5425"/>
                  <a:pt x="16317" y="5243"/>
                  <a:pt x="16644" y="5243"/>
                </a:cubicBezTo>
                <a:close/>
                <a:moveTo>
                  <a:pt x="6773" y="8623"/>
                </a:moveTo>
                <a:cubicBezTo>
                  <a:pt x="7329" y="8623"/>
                  <a:pt x="7885" y="8933"/>
                  <a:pt x="8309" y="9548"/>
                </a:cubicBezTo>
                <a:cubicBezTo>
                  <a:pt x="9158" y="10779"/>
                  <a:pt x="9158" y="12774"/>
                  <a:pt x="8309" y="14005"/>
                </a:cubicBezTo>
                <a:cubicBezTo>
                  <a:pt x="7461" y="15236"/>
                  <a:pt x="6086" y="15236"/>
                  <a:pt x="5237" y="14005"/>
                </a:cubicBezTo>
                <a:cubicBezTo>
                  <a:pt x="4389" y="12774"/>
                  <a:pt x="4389" y="10779"/>
                  <a:pt x="5237" y="9548"/>
                </a:cubicBezTo>
                <a:cubicBezTo>
                  <a:pt x="5661" y="8933"/>
                  <a:pt x="6217" y="8623"/>
                  <a:pt x="6773" y="8623"/>
                </a:cubicBezTo>
                <a:close/>
              </a:path>
            </a:pathLst>
          </a:custGeom>
          <a:solidFill>
            <a:srgbClr val="124A7B"/>
          </a:solidFill>
          <a:ln w="12700">
            <a:miter lim="400000"/>
          </a:ln>
        </p:spPr>
        <p:txBody>
          <a:bodyPr lIns="71437" tIns="71437" rIns="71437" bIns="71437" anchor="ctr"/>
          <a:lstStyle/>
          <a:p>
            <a:pPr>
              <a:defRPr sz="3200">
                <a:solidFill>
                  <a:srgbClr val="FFFFFF"/>
                </a:solidFill>
                <a:latin typeface="+mn-lt"/>
                <a:ea typeface="+mn-ea"/>
                <a:cs typeface="+mn-cs"/>
                <a:sym typeface="Helvetica Light"/>
              </a:defRPr>
            </a:pPr>
            <a:endParaRPr dirty="0">
              <a:solidFill>
                <a:srgbClr val="002060"/>
              </a:solidFill>
            </a:endParaRPr>
          </a:p>
        </p:txBody>
      </p:sp>
      <p:sp>
        <p:nvSpPr>
          <p:cNvPr id="11" name="Shape 224">
            <a:extLst>
              <a:ext uri="{FF2B5EF4-FFF2-40B4-BE49-F238E27FC236}">
                <a16:creationId xmlns:a16="http://schemas.microsoft.com/office/drawing/2014/main" id="{CEAB8347-C9FA-4C04-97E4-A3C1C3DB6EBC}"/>
              </a:ext>
            </a:extLst>
          </p:cNvPr>
          <p:cNvSpPr>
            <a:spLocks noChangeAspect="1"/>
          </p:cNvSpPr>
          <p:nvPr/>
        </p:nvSpPr>
        <p:spPr>
          <a:xfrm>
            <a:off x="6096000" y="3496892"/>
            <a:ext cx="1009568" cy="1088682"/>
          </a:xfrm>
          <a:custGeom>
            <a:avLst/>
            <a:gdLst/>
            <a:ahLst/>
            <a:cxnLst>
              <a:cxn ang="0">
                <a:pos x="wd2" y="hd2"/>
              </a:cxn>
              <a:cxn ang="5400000">
                <a:pos x="wd2" y="hd2"/>
              </a:cxn>
              <a:cxn ang="10800000">
                <a:pos x="wd2" y="hd2"/>
              </a:cxn>
              <a:cxn ang="16200000">
                <a:pos x="wd2" y="hd2"/>
              </a:cxn>
            </a:cxnLst>
            <a:rect l="0" t="0" r="r" b="b"/>
            <a:pathLst>
              <a:path w="21600" h="21600" extrusionOk="0">
                <a:moveTo>
                  <a:pt x="6960" y="0"/>
                </a:moveTo>
                <a:cubicBezTo>
                  <a:pt x="6281" y="0"/>
                  <a:pt x="5730" y="511"/>
                  <a:pt x="5730" y="1141"/>
                </a:cubicBezTo>
                <a:lnTo>
                  <a:pt x="5730" y="3697"/>
                </a:lnTo>
                <a:cubicBezTo>
                  <a:pt x="5730" y="4327"/>
                  <a:pt x="6281" y="4836"/>
                  <a:pt x="6960" y="4836"/>
                </a:cubicBezTo>
                <a:cubicBezTo>
                  <a:pt x="7640" y="4836"/>
                  <a:pt x="8191" y="4327"/>
                  <a:pt x="8191" y="3697"/>
                </a:cubicBezTo>
                <a:lnTo>
                  <a:pt x="8191" y="1141"/>
                </a:lnTo>
                <a:cubicBezTo>
                  <a:pt x="8191" y="511"/>
                  <a:pt x="7640" y="0"/>
                  <a:pt x="6960" y="0"/>
                </a:cubicBezTo>
                <a:close/>
                <a:moveTo>
                  <a:pt x="14680" y="0"/>
                </a:moveTo>
                <a:cubicBezTo>
                  <a:pt x="14000" y="0"/>
                  <a:pt x="13449" y="511"/>
                  <a:pt x="13449" y="1141"/>
                </a:cubicBezTo>
                <a:lnTo>
                  <a:pt x="13449" y="3697"/>
                </a:lnTo>
                <a:cubicBezTo>
                  <a:pt x="13449" y="4327"/>
                  <a:pt x="14000" y="4836"/>
                  <a:pt x="14680" y="4836"/>
                </a:cubicBezTo>
                <a:cubicBezTo>
                  <a:pt x="15359" y="4836"/>
                  <a:pt x="15908" y="4327"/>
                  <a:pt x="15908" y="3697"/>
                </a:cubicBezTo>
                <a:lnTo>
                  <a:pt x="15908" y="1141"/>
                </a:lnTo>
                <a:cubicBezTo>
                  <a:pt x="15908" y="511"/>
                  <a:pt x="15359" y="0"/>
                  <a:pt x="14680" y="0"/>
                </a:cubicBezTo>
                <a:close/>
                <a:moveTo>
                  <a:pt x="1760" y="2197"/>
                </a:moveTo>
                <a:cubicBezTo>
                  <a:pt x="789" y="2197"/>
                  <a:pt x="0" y="2926"/>
                  <a:pt x="0" y="3827"/>
                </a:cubicBezTo>
                <a:lnTo>
                  <a:pt x="0" y="19968"/>
                </a:lnTo>
                <a:cubicBezTo>
                  <a:pt x="0" y="20869"/>
                  <a:pt x="789" y="21600"/>
                  <a:pt x="1760" y="21600"/>
                </a:cubicBezTo>
                <a:lnTo>
                  <a:pt x="19840" y="21600"/>
                </a:lnTo>
                <a:cubicBezTo>
                  <a:pt x="20811" y="21600"/>
                  <a:pt x="21600" y="20869"/>
                  <a:pt x="21600" y="19968"/>
                </a:cubicBezTo>
                <a:lnTo>
                  <a:pt x="21600" y="3827"/>
                </a:lnTo>
                <a:cubicBezTo>
                  <a:pt x="21600" y="2926"/>
                  <a:pt x="20811" y="2197"/>
                  <a:pt x="19840" y="2197"/>
                </a:cubicBezTo>
                <a:lnTo>
                  <a:pt x="16178" y="2197"/>
                </a:lnTo>
                <a:lnTo>
                  <a:pt x="16178" y="3774"/>
                </a:lnTo>
                <a:cubicBezTo>
                  <a:pt x="16178" y="4552"/>
                  <a:pt x="15499" y="5184"/>
                  <a:pt x="14660" y="5184"/>
                </a:cubicBezTo>
                <a:cubicBezTo>
                  <a:pt x="13821" y="5184"/>
                  <a:pt x="13139" y="4552"/>
                  <a:pt x="13139" y="3774"/>
                </a:cubicBezTo>
                <a:lnTo>
                  <a:pt x="13139" y="2197"/>
                </a:lnTo>
                <a:lnTo>
                  <a:pt x="8461" y="2197"/>
                </a:lnTo>
                <a:lnTo>
                  <a:pt x="8461" y="3774"/>
                </a:lnTo>
                <a:cubicBezTo>
                  <a:pt x="8461" y="4552"/>
                  <a:pt x="7779" y="5184"/>
                  <a:pt x="6940" y="5184"/>
                </a:cubicBezTo>
                <a:cubicBezTo>
                  <a:pt x="6101" y="5184"/>
                  <a:pt x="5422" y="4552"/>
                  <a:pt x="5422" y="3774"/>
                </a:cubicBezTo>
                <a:lnTo>
                  <a:pt x="5422" y="2197"/>
                </a:lnTo>
                <a:lnTo>
                  <a:pt x="1760" y="2197"/>
                </a:lnTo>
                <a:close/>
                <a:moveTo>
                  <a:pt x="1004" y="7110"/>
                </a:moveTo>
                <a:lnTo>
                  <a:pt x="20596" y="7110"/>
                </a:lnTo>
                <a:lnTo>
                  <a:pt x="20596" y="19218"/>
                </a:lnTo>
                <a:cubicBezTo>
                  <a:pt x="20596" y="20035"/>
                  <a:pt x="19882" y="20697"/>
                  <a:pt x="19001" y="20697"/>
                </a:cubicBezTo>
                <a:lnTo>
                  <a:pt x="2599" y="20697"/>
                </a:lnTo>
                <a:cubicBezTo>
                  <a:pt x="1718" y="20697"/>
                  <a:pt x="1004" y="20035"/>
                  <a:pt x="1004" y="19218"/>
                </a:cubicBezTo>
                <a:lnTo>
                  <a:pt x="1004" y="7110"/>
                </a:lnTo>
                <a:close/>
                <a:moveTo>
                  <a:pt x="12705" y="9068"/>
                </a:moveTo>
                <a:lnTo>
                  <a:pt x="12705" y="10409"/>
                </a:lnTo>
                <a:lnTo>
                  <a:pt x="14150" y="10409"/>
                </a:lnTo>
                <a:lnTo>
                  <a:pt x="14150" y="9068"/>
                </a:lnTo>
                <a:lnTo>
                  <a:pt x="12705" y="9068"/>
                </a:lnTo>
                <a:close/>
                <a:moveTo>
                  <a:pt x="15331" y="9068"/>
                </a:moveTo>
                <a:lnTo>
                  <a:pt x="15331" y="10409"/>
                </a:lnTo>
                <a:lnTo>
                  <a:pt x="16777" y="10409"/>
                </a:lnTo>
                <a:lnTo>
                  <a:pt x="16777" y="9068"/>
                </a:lnTo>
                <a:lnTo>
                  <a:pt x="15331" y="9068"/>
                </a:lnTo>
                <a:close/>
                <a:moveTo>
                  <a:pt x="17960" y="9068"/>
                </a:moveTo>
                <a:lnTo>
                  <a:pt x="17960" y="10409"/>
                </a:lnTo>
                <a:lnTo>
                  <a:pt x="19406" y="10409"/>
                </a:lnTo>
                <a:lnTo>
                  <a:pt x="19406" y="9068"/>
                </a:lnTo>
                <a:lnTo>
                  <a:pt x="17960" y="9068"/>
                </a:lnTo>
                <a:close/>
                <a:moveTo>
                  <a:pt x="2194" y="11221"/>
                </a:moveTo>
                <a:lnTo>
                  <a:pt x="2194" y="12564"/>
                </a:lnTo>
                <a:lnTo>
                  <a:pt x="3640" y="12564"/>
                </a:lnTo>
                <a:lnTo>
                  <a:pt x="3640" y="11221"/>
                </a:lnTo>
                <a:lnTo>
                  <a:pt x="2194" y="11221"/>
                </a:lnTo>
                <a:close/>
                <a:moveTo>
                  <a:pt x="4823" y="11221"/>
                </a:moveTo>
                <a:lnTo>
                  <a:pt x="4823" y="12564"/>
                </a:lnTo>
                <a:lnTo>
                  <a:pt x="6269" y="12564"/>
                </a:lnTo>
                <a:lnTo>
                  <a:pt x="6269" y="11221"/>
                </a:lnTo>
                <a:lnTo>
                  <a:pt x="4823" y="11221"/>
                </a:lnTo>
                <a:close/>
                <a:moveTo>
                  <a:pt x="7452" y="11221"/>
                </a:moveTo>
                <a:lnTo>
                  <a:pt x="7452" y="12564"/>
                </a:lnTo>
                <a:lnTo>
                  <a:pt x="8898" y="12564"/>
                </a:lnTo>
                <a:lnTo>
                  <a:pt x="8898" y="11221"/>
                </a:lnTo>
                <a:lnTo>
                  <a:pt x="7452" y="11221"/>
                </a:lnTo>
                <a:close/>
                <a:moveTo>
                  <a:pt x="10076" y="11221"/>
                </a:moveTo>
                <a:lnTo>
                  <a:pt x="10076" y="12564"/>
                </a:lnTo>
                <a:lnTo>
                  <a:pt x="11521" y="12564"/>
                </a:lnTo>
                <a:lnTo>
                  <a:pt x="11521" y="11221"/>
                </a:lnTo>
                <a:lnTo>
                  <a:pt x="10076" y="11221"/>
                </a:lnTo>
                <a:close/>
                <a:moveTo>
                  <a:pt x="12705" y="11221"/>
                </a:moveTo>
                <a:lnTo>
                  <a:pt x="12705" y="12564"/>
                </a:lnTo>
                <a:lnTo>
                  <a:pt x="14150" y="12564"/>
                </a:lnTo>
                <a:lnTo>
                  <a:pt x="14150" y="11221"/>
                </a:lnTo>
                <a:lnTo>
                  <a:pt x="12705" y="11221"/>
                </a:lnTo>
                <a:close/>
                <a:moveTo>
                  <a:pt x="15331" y="11221"/>
                </a:moveTo>
                <a:lnTo>
                  <a:pt x="15331" y="12564"/>
                </a:lnTo>
                <a:lnTo>
                  <a:pt x="16777" y="12564"/>
                </a:lnTo>
                <a:lnTo>
                  <a:pt x="16777" y="11221"/>
                </a:lnTo>
                <a:lnTo>
                  <a:pt x="15331" y="11221"/>
                </a:lnTo>
                <a:close/>
                <a:moveTo>
                  <a:pt x="17960" y="11221"/>
                </a:moveTo>
                <a:lnTo>
                  <a:pt x="17960" y="12564"/>
                </a:lnTo>
                <a:lnTo>
                  <a:pt x="19406" y="12564"/>
                </a:lnTo>
                <a:lnTo>
                  <a:pt x="19406" y="11221"/>
                </a:lnTo>
                <a:lnTo>
                  <a:pt x="17960" y="11221"/>
                </a:lnTo>
                <a:close/>
                <a:moveTo>
                  <a:pt x="2194" y="13377"/>
                </a:moveTo>
                <a:lnTo>
                  <a:pt x="2194" y="14717"/>
                </a:lnTo>
                <a:lnTo>
                  <a:pt x="3640" y="14717"/>
                </a:lnTo>
                <a:lnTo>
                  <a:pt x="3640" y="13377"/>
                </a:lnTo>
                <a:lnTo>
                  <a:pt x="2194" y="13377"/>
                </a:lnTo>
                <a:close/>
                <a:moveTo>
                  <a:pt x="4823" y="13377"/>
                </a:moveTo>
                <a:lnTo>
                  <a:pt x="4823" y="14717"/>
                </a:lnTo>
                <a:lnTo>
                  <a:pt x="6269" y="14717"/>
                </a:lnTo>
                <a:lnTo>
                  <a:pt x="6269" y="13377"/>
                </a:lnTo>
                <a:lnTo>
                  <a:pt x="4823" y="13377"/>
                </a:lnTo>
                <a:close/>
                <a:moveTo>
                  <a:pt x="7452" y="13377"/>
                </a:moveTo>
                <a:lnTo>
                  <a:pt x="7452" y="14717"/>
                </a:lnTo>
                <a:lnTo>
                  <a:pt x="8898" y="14717"/>
                </a:lnTo>
                <a:lnTo>
                  <a:pt x="8898" y="13377"/>
                </a:lnTo>
                <a:lnTo>
                  <a:pt x="7452" y="13377"/>
                </a:lnTo>
                <a:close/>
                <a:moveTo>
                  <a:pt x="10076" y="13377"/>
                </a:moveTo>
                <a:lnTo>
                  <a:pt x="10076" y="14717"/>
                </a:lnTo>
                <a:lnTo>
                  <a:pt x="11521" y="14717"/>
                </a:lnTo>
                <a:lnTo>
                  <a:pt x="11521" y="13377"/>
                </a:lnTo>
                <a:lnTo>
                  <a:pt x="10076" y="13377"/>
                </a:lnTo>
                <a:close/>
                <a:moveTo>
                  <a:pt x="12705" y="13377"/>
                </a:moveTo>
                <a:lnTo>
                  <a:pt x="12705" y="14717"/>
                </a:lnTo>
                <a:lnTo>
                  <a:pt x="14150" y="14717"/>
                </a:lnTo>
                <a:lnTo>
                  <a:pt x="14150" y="13377"/>
                </a:lnTo>
                <a:lnTo>
                  <a:pt x="12705" y="13377"/>
                </a:lnTo>
                <a:close/>
                <a:moveTo>
                  <a:pt x="15331" y="13377"/>
                </a:moveTo>
                <a:lnTo>
                  <a:pt x="15331" y="14717"/>
                </a:lnTo>
                <a:lnTo>
                  <a:pt x="16777" y="14717"/>
                </a:lnTo>
                <a:lnTo>
                  <a:pt x="16777" y="13377"/>
                </a:lnTo>
                <a:lnTo>
                  <a:pt x="15331" y="13377"/>
                </a:lnTo>
                <a:close/>
                <a:moveTo>
                  <a:pt x="17960" y="13377"/>
                </a:moveTo>
                <a:lnTo>
                  <a:pt x="17960" y="14717"/>
                </a:lnTo>
                <a:lnTo>
                  <a:pt x="19406" y="14717"/>
                </a:lnTo>
                <a:lnTo>
                  <a:pt x="19406" y="13377"/>
                </a:lnTo>
                <a:lnTo>
                  <a:pt x="17960" y="13377"/>
                </a:lnTo>
                <a:close/>
                <a:moveTo>
                  <a:pt x="2194" y="15530"/>
                </a:moveTo>
                <a:lnTo>
                  <a:pt x="2194" y="16870"/>
                </a:lnTo>
                <a:lnTo>
                  <a:pt x="3640" y="16870"/>
                </a:lnTo>
                <a:lnTo>
                  <a:pt x="3640" y="15530"/>
                </a:lnTo>
                <a:lnTo>
                  <a:pt x="2194" y="15530"/>
                </a:lnTo>
                <a:close/>
                <a:moveTo>
                  <a:pt x="4823" y="15530"/>
                </a:moveTo>
                <a:lnTo>
                  <a:pt x="4823" y="16870"/>
                </a:lnTo>
                <a:lnTo>
                  <a:pt x="6269" y="16870"/>
                </a:lnTo>
                <a:lnTo>
                  <a:pt x="6269" y="15530"/>
                </a:lnTo>
                <a:lnTo>
                  <a:pt x="4823" y="15530"/>
                </a:lnTo>
                <a:close/>
                <a:moveTo>
                  <a:pt x="7452" y="15530"/>
                </a:moveTo>
                <a:lnTo>
                  <a:pt x="7452" y="16870"/>
                </a:lnTo>
                <a:lnTo>
                  <a:pt x="8898" y="16870"/>
                </a:lnTo>
                <a:lnTo>
                  <a:pt x="8898" y="15530"/>
                </a:lnTo>
                <a:lnTo>
                  <a:pt x="7452" y="15530"/>
                </a:lnTo>
                <a:close/>
                <a:moveTo>
                  <a:pt x="10076" y="15530"/>
                </a:moveTo>
                <a:lnTo>
                  <a:pt x="10076" y="16870"/>
                </a:lnTo>
                <a:lnTo>
                  <a:pt x="11521" y="16870"/>
                </a:lnTo>
                <a:lnTo>
                  <a:pt x="11521" y="15530"/>
                </a:lnTo>
                <a:lnTo>
                  <a:pt x="10076" y="15530"/>
                </a:lnTo>
                <a:close/>
                <a:moveTo>
                  <a:pt x="12705" y="15530"/>
                </a:moveTo>
                <a:lnTo>
                  <a:pt x="12705" y="16870"/>
                </a:lnTo>
                <a:lnTo>
                  <a:pt x="14150" y="16870"/>
                </a:lnTo>
                <a:lnTo>
                  <a:pt x="14150" y="15530"/>
                </a:lnTo>
                <a:lnTo>
                  <a:pt x="12705" y="15530"/>
                </a:lnTo>
                <a:close/>
                <a:moveTo>
                  <a:pt x="15331" y="15530"/>
                </a:moveTo>
                <a:lnTo>
                  <a:pt x="15331" y="16870"/>
                </a:lnTo>
                <a:lnTo>
                  <a:pt x="16777" y="16870"/>
                </a:lnTo>
                <a:lnTo>
                  <a:pt x="16777" y="15530"/>
                </a:lnTo>
                <a:lnTo>
                  <a:pt x="15331" y="15530"/>
                </a:lnTo>
                <a:close/>
                <a:moveTo>
                  <a:pt x="17960" y="15530"/>
                </a:moveTo>
                <a:lnTo>
                  <a:pt x="17960" y="16870"/>
                </a:lnTo>
                <a:lnTo>
                  <a:pt x="19406" y="16870"/>
                </a:lnTo>
                <a:lnTo>
                  <a:pt x="19406" y="15530"/>
                </a:lnTo>
                <a:lnTo>
                  <a:pt x="17960" y="15530"/>
                </a:lnTo>
                <a:close/>
                <a:moveTo>
                  <a:pt x="2194" y="17683"/>
                </a:moveTo>
                <a:lnTo>
                  <a:pt x="2194" y="19023"/>
                </a:lnTo>
                <a:lnTo>
                  <a:pt x="3640" y="19023"/>
                </a:lnTo>
                <a:lnTo>
                  <a:pt x="3640" y="17683"/>
                </a:lnTo>
                <a:lnTo>
                  <a:pt x="2194" y="17683"/>
                </a:lnTo>
                <a:close/>
                <a:moveTo>
                  <a:pt x="4823" y="17683"/>
                </a:moveTo>
                <a:lnTo>
                  <a:pt x="4823" y="19023"/>
                </a:lnTo>
                <a:lnTo>
                  <a:pt x="6269" y="19023"/>
                </a:lnTo>
                <a:lnTo>
                  <a:pt x="6269" y="17683"/>
                </a:lnTo>
                <a:lnTo>
                  <a:pt x="4823" y="17683"/>
                </a:lnTo>
                <a:close/>
                <a:moveTo>
                  <a:pt x="7452" y="17683"/>
                </a:moveTo>
                <a:lnTo>
                  <a:pt x="7452" y="19023"/>
                </a:lnTo>
                <a:lnTo>
                  <a:pt x="8898" y="19023"/>
                </a:lnTo>
                <a:lnTo>
                  <a:pt x="8898" y="17683"/>
                </a:lnTo>
                <a:lnTo>
                  <a:pt x="7452" y="17683"/>
                </a:lnTo>
                <a:close/>
                <a:moveTo>
                  <a:pt x="10076" y="17683"/>
                </a:moveTo>
                <a:lnTo>
                  <a:pt x="10076" y="19023"/>
                </a:lnTo>
                <a:lnTo>
                  <a:pt x="11521" y="19023"/>
                </a:lnTo>
                <a:lnTo>
                  <a:pt x="11521" y="17683"/>
                </a:lnTo>
                <a:lnTo>
                  <a:pt x="10076" y="17683"/>
                </a:lnTo>
                <a:close/>
                <a:moveTo>
                  <a:pt x="12705" y="17683"/>
                </a:moveTo>
                <a:lnTo>
                  <a:pt x="12705" y="19023"/>
                </a:lnTo>
                <a:lnTo>
                  <a:pt x="14150" y="19023"/>
                </a:lnTo>
                <a:lnTo>
                  <a:pt x="14150" y="17683"/>
                </a:lnTo>
                <a:lnTo>
                  <a:pt x="12705" y="17683"/>
                </a:lnTo>
                <a:close/>
                <a:moveTo>
                  <a:pt x="15331" y="17683"/>
                </a:moveTo>
                <a:lnTo>
                  <a:pt x="15331" y="19023"/>
                </a:lnTo>
                <a:lnTo>
                  <a:pt x="16777" y="19023"/>
                </a:lnTo>
                <a:lnTo>
                  <a:pt x="16777" y="17683"/>
                </a:lnTo>
                <a:lnTo>
                  <a:pt x="15331" y="17683"/>
                </a:lnTo>
                <a:close/>
              </a:path>
            </a:pathLst>
          </a:custGeom>
          <a:solidFill>
            <a:srgbClr val="124A7B"/>
          </a:solidFill>
          <a:ln w="12700">
            <a:miter lim="400000"/>
          </a:ln>
        </p:spPr>
        <p:txBody>
          <a:bodyPr lIns="71437" tIns="71437" rIns="71437" bIns="71437" anchor="ctr"/>
          <a:lstStyle/>
          <a:p>
            <a:pPr>
              <a:defRPr sz="3200">
                <a:solidFill>
                  <a:srgbClr val="FFFFFF"/>
                </a:solidFill>
                <a:latin typeface="+mn-lt"/>
                <a:ea typeface="+mn-ea"/>
                <a:cs typeface="+mn-cs"/>
                <a:sym typeface="Helvetica Light"/>
              </a:defRPr>
            </a:pPr>
            <a:endParaRPr dirty="0">
              <a:solidFill>
                <a:srgbClr val="002060"/>
              </a:solidFill>
            </a:endParaRPr>
          </a:p>
        </p:txBody>
      </p:sp>
      <p:sp>
        <p:nvSpPr>
          <p:cNvPr id="12" name="TextBox 11">
            <a:extLst>
              <a:ext uri="{FF2B5EF4-FFF2-40B4-BE49-F238E27FC236}">
                <a16:creationId xmlns:a16="http://schemas.microsoft.com/office/drawing/2014/main" id="{D48AE4C3-EB6D-4542-81E9-BC141EB3F69E}"/>
              </a:ext>
            </a:extLst>
          </p:cNvPr>
          <p:cNvSpPr txBox="1"/>
          <p:nvPr/>
        </p:nvSpPr>
        <p:spPr>
          <a:xfrm>
            <a:off x="2612490" y="1616886"/>
            <a:ext cx="2732049" cy="1477328"/>
          </a:xfrm>
          <a:prstGeom prst="rect">
            <a:avLst/>
          </a:prstGeom>
          <a:noFill/>
        </p:spPr>
        <p:txBody>
          <a:bodyPr wrap="square" rtlCol="0">
            <a:spAutoFit/>
          </a:bodyPr>
          <a:lstStyle/>
          <a:p>
            <a:r>
              <a:rPr lang="en-US" b="1" dirty="0">
                <a:latin typeface="Arial Nova Cond" panose="020B0506020202020204" pitchFamily="34" charset="0"/>
              </a:rPr>
              <a:t>A TIME TO ENROLL</a:t>
            </a:r>
          </a:p>
          <a:p>
            <a:pPr marL="285750" indent="-285750">
              <a:buFontTx/>
              <a:buChar char="-"/>
            </a:pPr>
            <a:r>
              <a:rPr lang="en-US" dirty="0">
                <a:latin typeface="Arial Nova Cond" panose="020B0506020202020204" pitchFamily="34" charset="0"/>
              </a:rPr>
              <a:t>New Hires</a:t>
            </a:r>
          </a:p>
          <a:p>
            <a:pPr marL="285750" indent="-285750">
              <a:buFontTx/>
              <a:buChar char="-"/>
            </a:pPr>
            <a:r>
              <a:rPr lang="en-US" dirty="0">
                <a:latin typeface="Arial Nova Cond" panose="020B0506020202020204" pitchFamily="34" charset="0"/>
              </a:rPr>
              <a:t>Current Employees</a:t>
            </a:r>
          </a:p>
          <a:p>
            <a:pPr marL="285750" indent="-285750">
              <a:buFontTx/>
              <a:buChar char="-"/>
            </a:pPr>
            <a:r>
              <a:rPr lang="en-US" dirty="0">
                <a:latin typeface="Arial Nova Cond" panose="020B0506020202020204" pitchFamily="34" charset="0"/>
              </a:rPr>
              <a:t>Dependents and Beneficiaries </a:t>
            </a:r>
          </a:p>
        </p:txBody>
      </p:sp>
      <p:sp>
        <p:nvSpPr>
          <p:cNvPr id="13" name="TextBox 12">
            <a:extLst>
              <a:ext uri="{FF2B5EF4-FFF2-40B4-BE49-F238E27FC236}">
                <a16:creationId xmlns:a16="http://schemas.microsoft.com/office/drawing/2014/main" id="{415F0D64-77B8-4356-95DF-9001E43E6DB6}"/>
              </a:ext>
            </a:extLst>
          </p:cNvPr>
          <p:cNvSpPr txBox="1"/>
          <p:nvPr/>
        </p:nvSpPr>
        <p:spPr>
          <a:xfrm>
            <a:off x="2612490" y="3496892"/>
            <a:ext cx="2888167" cy="1477328"/>
          </a:xfrm>
          <a:prstGeom prst="rect">
            <a:avLst/>
          </a:prstGeom>
          <a:noFill/>
        </p:spPr>
        <p:txBody>
          <a:bodyPr wrap="square" rtlCol="0">
            <a:spAutoFit/>
          </a:bodyPr>
          <a:lstStyle/>
          <a:p>
            <a:pPr algn="ctr"/>
            <a:r>
              <a:rPr lang="en-US" b="1" dirty="0">
                <a:latin typeface="Arial Nova Cond" panose="020B0506020202020204" pitchFamily="34" charset="0"/>
              </a:rPr>
              <a:t>A TIME TO MAKE CHANGES</a:t>
            </a:r>
          </a:p>
          <a:p>
            <a:pPr marL="285750" indent="-285750">
              <a:buFontTx/>
              <a:buChar char="-"/>
            </a:pPr>
            <a:r>
              <a:rPr lang="en-US" dirty="0">
                <a:latin typeface="Arial Nova Cond" panose="020B0506020202020204" pitchFamily="34" charset="0"/>
              </a:rPr>
              <a:t>Add or Drop Dependents</a:t>
            </a:r>
          </a:p>
          <a:p>
            <a:pPr marL="285750" indent="-285750">
              <a:buFontTx/>
              <a:buChar char="-"/>
            </a:pPr>
            <a:r>
              <a:rPr lang="en-US" dirty="0">
                <a:latin typeface="Arial Nova Cond" panose="020B0506020202020204" pitchFamily="34" charset="0"/>
              </a:rPr>
              <a:t>Change Plans</a:t>
            </a:r>
          </a:p>
          <a:p>
            <a:pPr marL="285750" indent="-285750">
              <a:buFontTx/>
              <a:buChar char="-"/>
            </a:pPr>
            <a:r>
              <a:rPr lang="en-US" dirty="0">
                <a:latin typeface="Arial Nova Cond" panose="020B0506020202020204" pitchFamily="34" charset="0"/>
              </a:rPr>
              <a:t>Waive Coverage</a:t>
            </a:r>
          </a:p>
          <a:p>
            <a:pPr marL="285750" indent="-285750">
              <a:buFontTx/>
              <a:buChar char="-"/>
            </a:pPr>
            <a:r>
              <a:rPr lang="en-US" dirty="0">
                <a:latin typeface="Arial Nova Cond" panose="020B0506020202020204" pitchFamily="34" charset="0"/>
              </a:rPr>
              <a:t>Update Beneficiaries </a:t>
            </a:r>
          </a:p>
        </p:txBody>
      </p:sp>
      <p:sp>
        <p:nvSpPr>
          <p:cNvPr id="14" name="TextBox 13">
            <a:extLst>
              <a:ext uri="{FF2B5EF4-FFF2-40B4-BE49-F238E27FC236}">
                <a16:creationId xmlns:a16="http://schemas.microsoft.com/office/drawing/2014/main" id="{47C0F4FA-863F-4B99-AFAD-F15D57328812}"/>
              </a:ext>
            </a:extLst>
          </p:cNvPr>
          <p:cNvSpPr txBox="1"/>
          <p:nvPr/>
        </p:nvSpPr>
        <p:spPr>
          <a:xfrm>
            <a:off x="7647478" y="1521273"/>
            <a:ext cx="3358734" cy="1754326"/>
          </a:xfrm>
          <a:prstGeom prst="rect">
            <a:avLst/>
          </a:prstGeom>
          <a:noFill/>
        </p:spPr>
        <p:txBody>
          <a:bodyPr wrap="square" rtlCol="0">
            <a:spAutoFit/>
          </a:bodyPr>
          <a:lstStyle/>
          <a:p>
            <a:r>
              <a:rPr lang="en-US" b="1" dirty="0">
                <a:latin typeface="Arial Nova Cond" panose="020B0506020202020204" pitchFamily="34" charset="0"/>
              </a:rPr>
              <a:t>TYPICALLY, WHEN PLAN CHANGES OCCUR</a:t>
            </a:r>
          </a:p>
          <a:p>
            <a:pPr marL="285750" indent="-285750">
              <a:buFontTx/>
              <a:buChar char="-"/>
            </a:pPr>
            <a:r>
              <a:rPr lang="en-US" dirty="0">
                <a:latin typeface="Arial Nova Cond" panose="020B0506020202020204" pitchFamily="34" charset="0"/>
              </a:rPr>
              <a:t>Potential new coverages, carriers, or plans</a:t>
            </a:r>
          </a:p>
          <a:p>
            <a:pPr marL="285750" indent="-285750">
              <a:buFontTx/>
              <a:buChar char="-"/>
            </a:pPr>
            <a:r>
              <a:rPr lang="en-US" dirty="0">
                <a:latin typeface="Arial Nova Cond" panose="020B0506020202020204" pitchFamily="34" charset="0"/>
              </a:rPr>
              <a:t>Potential plan changes, coverage options, carriers</a:t>
            </a:r>
          </a:p>
        </p:txBody>
      </p:sp>
      <p:sp>
        <p:nvSpPr>
          <p:cNvPr id="15" name="TextBox 14">
            <a:extLst>
              <a:ext uri="{FF2B5EF4-FFF2-40B4-BE49-F238E27FC236}">
                <a16:creationId xmlns:a16="http://schemas.microsoft.com/office/drawing/2014/main" id="{F6FB6D01-6041-483D-9717-FF6D32F11861}"/>
              </a:ext>
            </a:extLst>
          </p:cNvPr>
          <p:cNvSpPr txBox="1"/>
          <p:nvPr/>
        </p:nvSpPr>
        <p:spPr>
          <a:xfrm>
            <a:off x="7647478" y="3531128"/>
            <a:ext cx="3902837" cy="1200329"/>
          </a:xfrm>
          <a:prstGeom prst="rect">
            <a:avLst/>
          </a:prstGeom>
          <a:noFill/>
        </p:spPr>
        <p:txBody>
          <a:bodyPr wrap="square" rtlCol="0">
            <a:spAutoFit/>
          </a:bodyPr>
          <a:lstStyle/>
          <a:p>
            <a:r>
              <a:rPr lang="en-US" b="1" dirty="0">
                <a:latin typeface="Arial Nova Cond" panose="020B0506020202020204" pitchFamily="34" charset="0"/>
              </a:rPr>
              <a:t>BENEFITS ARE EFFECTIVE OCTOBER 1 </a:t>
            </a:r>
          </a:p>
          <a:p>
            <a:pPr marL="285750" indent="-285750">
              <a:buFontTx/>
              <a:buChar char="-"/>
            </a:pPr>
            <a:r>
              <a:rPr lang="en-US" dirty="0">
                <a:latin typeface="Arial Nova Cond" panose="020B0506020202020204" pitchFamily="34" charset="0"/>
              </a:rPr>
              <a:t>You can only change elections after OE only if you experience a Qualifying Life Event (QLE)</a:t>
            </a:r>
          </a:p>
        </p:txBody>
      </p:sp>
      <p:pic>
        <p:nvPicPr>
          <p:cNvPr id="18" name="Graphic 17" descr="Laptop">
            <a:extLst>
              <a:ext uri="{FF2B5EF4-FFF2-40B4-BE49-F238E27FC236}">
                <a16:creationId xmlns:a16="http://schemas.microsoft.com/office/drawing/2014/main" id="{0ED8F91B-64D4-4738-8678-867F761343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275" y="1444356"/>
            <a:ext cx="1613671" cy="1613671"/>
          </a:xfrm>
          <a:prstGeom prst="rect">
            <a:avLst/>
          </a:prstGeom>
        </p:spPr>
      </p:pic>
      <p:sp>
        <p:nvSpPr>
          <p:cNvPr id="3" name="TextBox 2">
            <a:extLst>
              <a:ext uri="{FF2B5EF4-FFF2-40B4-BE49-F238E27FC236}">
                <a16:creationId xmlns:a16="http://schemas.microsoft.com/office/drawing/2014/main" id="{91B6D57E-2171-6242-293C-BDB2582410B7}"/>
              </a:ext>
            </a:extLst>
          </p:cNvPr>
          <p:cNvSpPr txBox="1"/>
          <p:nvPr/>
        </p:nvSpPr>
        <p:spPr>
          <a:xfrm>
            <a:off x="525610" y="5326157"/>
            <a:ext cx="10871200" cy="646331"/>
          </a:xfrm>
          <a:prstGeom prst="rect">
            <a:avLst/>
          </a:prstGeom>
          <a:solidFill>
            <a:srgbClr val="124A7B"/>
          </a:solidFill>
        </p:spPr>
        <p:txBody>
          <a:bodyPr wrap="square">
            <a:spAutoFit/>
          </a:bodyPr>
          <a:lstStyle/>
          <a:p>
            <a:pPr algn="ctr"/>
            <a:r>
              <a:rPr lang="en-US" sz="1800" b="0" i="0" u="none" strike="noStrike" baseline="0" dirty="0">
                <a:solidFill>
                  <a:srgbClr val="FFFFFF"/>
                </a:solidFill>
                <a:latin typeface="Arial Nova Cond" panose="020B0506020202020204" pitchFamily="34" charset="0"/>
              </a:rPr>
              <a:t>Open Enrollment will take place </a:t>
            </a:r>
            <a:r>
              <a:rPr lang="en-US" sz="1800" b="1" i="0" u="none" strike="noStrike" baseline="0" dirty="0">
                <a:solidFill>
                  <a:srgbClr val="FFFFFF"/>
                </a:solidFill>
                <a:latin typeface="Arial Nova Cond" panose="020B0506020202020204" pitchFamily="34" charset="0"/>
              </a:rPr>
              <a:t>Wednesday, August 21 - Thursday, August 29 </a:t>
            </a:r>
            <a:r>
              <a:rPr lang="en-US" sz="1800" b="0" i="0" u="none" strike="noStrike" baseline="0" dirty="0">
                <a:solidFill>
                  <a:srgbClr val="FFFFFF"/>
                </a:solidFill>
                <a:latin typeface="Arial Nova Cond" panose="020B0506020202020204" pitchFamily="34" charset="0"/>
              </a:rPr>
              <a:t>and is </a:t>
            </a:r>
            <a:r>
              <a:rPr lang="en-US" sz="1800" b="1" i="0" u="none" strike="noStrike" baseline="0" dirty="0">
                <a:solidFill>
                  <a:srgbClr val="FFFFFF"/>
                </a:solidFill>
                <a:latin typeface="Arial Nova Cond" panose="020B0506020202020204" pitchFamily="34" charset="0"/>
              </a:rPr>
              <a:t>mandatory</a:t>
            </a:r>
            <a:r>
              <a:rPr lang="en-US" sz="1800" b="0" i="0" u="none" strike="noStrike" baseline="0" dirty="0">
                <a:solidFill>
                  <a:srgbClr val="FFFFFF"/>
                </a:solidFill>
                <a:latin typeface="Arial Nova Cond" panose="020B0506020202020204" pitchFamily="34" charset="0"/>
              </a:rPr>
              <a:t>. You are required to log in to confirm your elections regardless of whether you are making changes or waiving coverage. </a:t>
            </a:r>
          </a:p>
        </p:txBody>
      </p:sp>
    </p:spTree>
    <p:extLst>
      <p:ext uri="{BB962C8B-B14F-4D97-AF65-F5344CB8AC3E}">
        <p14:creationId xmlns:p14="http://schemas.microsoft.com/office/powerpoint/2010/main" val="384220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lstStyle/>
          <a:p>
            <a:r>
              <a:rPr lang="en-US" dirty="0">
                <a:solidFill>
                  <a:schemeClr val="bg1">
                    <a:lumMod val="65000"/>
                  </a:schemeClr>
                </a:solidFill>
              </a:rPr>
              <a:t>TargetCare Wellness</a:t>
            </a:r>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30</a:t>
            </a:fld>
            <a:endParaRPr lang="en-US" dirty="0"/>
          </a:p>
        </p:txBody>
      </p:sp>
      <p:pic>
        <p:nvPicPr>
          <p:cNvPr id="8" name="Picture 6">
            <a:extLst>
              <a:ext uri="{FF2B5EF4-FFF2-40B4-BE49-F238E27FC236}">
                <a16:creationId xmlns:a16="http://schemas.microsoft.com/office/drawing/2014/main" id="{86E5075D-2277-40A6-99AF-1DB7BED54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649369" y="365125"/>
            <a:ext cx="1265922" cy="10102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Placeholder 2">
            <a:extLst>
              <a:ext uri="{FF2B5EF4-FFF2-40B4-BE49-F238E27FC236}">
                <a16:creationId xmlns:a16="http://schemas.microsoft.com/office/drawing/2014/main" id="{4B12FBB0-1CC9-C73D-1624-3BB49B674048}"/>
              </a:ext>
            </a:extLst>
          </p:cNvPr>
          <p:cNvPicPr>
            <a:picLocks noChangeAspect="1"/>
          </p:cNvPicPr>
          <p:nvPr/>
        </p:nvPicPr>
        <p:blipFill>
          <a:blip r:embed="rId3" cstate="print">
            <a:extLst>
              <a:ext uri="{28A0092B-C50C-407E-A947-70E740481C1C}">
                <a14:useLocalDpi xmlns:a14="http://schemas.microsoft.com/office/drawing/2010/main" val="0"/>
              </a:ext>
            </a:extLst>
          </a:blip>
          <a:srcRect t="9188" b="9188"/>
          <a:stretch/>
        </p:blipFill>
        <p:spPr>
          <a:xfrm>
            <a:off x="1969607" y="3429000"/>
            <a:ext cx="2403829" cy="1314450"/>
          </a:xfrm>
          <a:prstGeom prst="rect">
            <a:avLst/>
          </a:prstGeom>
        </p:spPr>
      </p:pic>
      <p:sp>
        <p:nvSpPr>
          <p:cNvPr id="10" name="Text Placeholder 12">
            <a:extLst>
              <a:ext uri="{FF2B5EF4-FFF2-40B4-BE49-F238E27FC236}">
                <a16:creationId xmlns:a16="http://schemas.microsoft.com/office/drawing/2014/main" id="{7D8474C2-7FE5-0A5C-4FB6-075B641F2824}"/>
              </a:ext>
            </a:extLst>
          </p:cNvPr>
          <p:cNvSpPr txBox="1">
            <a:spLocks/>
          </p:cNvSpPr>
          <p:nvPr/>
        </p:nvSpPr>
        <p:spPr>
          <a:xfrm>
            <a:off x="1869780" y="4876146"/>
            <a:ext cx="2861954" cy="4381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1. Clinical Health Assessment (CHA)</a:t>
            </a:r>
          </a:p>
        </p:txBody>
      </p:sp>
      <p:pic>
        <p:nvPicPr>
          <p:cNvPr id="11" name="Picture Placeholder 4" descr="Doctor explaining paperwork to a patient in an examination room">
            <a:extLst>
              <a:ext uri="{FF2B5EF4-FFF2-40B4-BE49-F238E27FC236}">
                <a16:creationId xmlns:a16="http://schemas.microsoft.com/office/drawing/2014/main" id="{53397445-7C9C-D0DB-2DA5-18FCAFE89CC9}"/>
              </a:ext>
            </a:extLst>
          </p:cNvPr>
          <p:cNvPicPr>
            <a:picLocks noChangeAspect="1"/>
          </p:cNvPicPr>
          <p:nvPr/>
        </p:nvPicPr>
        <p:blipFill>
          <a:blip r:embed="rId4" cstate="print">
            <a:extLst>
              <a:ext uri="{28A0092B-C50C-407E-A947-70E740481C1C}">
                <a14:useLocalDpi xmlns:a14="http://schemas.microsoft.com/office/drawing/2010/main" val="0"/>
              </a:ext>
            </a:extLst>
          </a:blip>
          <a:srcRect t="8972" b="8972"/>
          <a:stretch/>
        </p:blipFill>
        <p:spPr>
          <a:xfrm>
            <a:off x="4830290" y="3457575"/>
            <a:ext cx="2403829" cy="1314450"/>
          </a:xfrm>
          <a:prstGeom prst="rect">
            <a:avLst/>
          </a:prstGeom>
        </p:spPr>
      </p:pic>
      <p:sp>
        <p:nvSpPr>
          <p:cNvPr id="12" name="Text Placeholder 15">
            <a:extLst>
              <a:ext uri="{FF2B5EF4-FFF2-40B4-BE49-F238E27FC236}">
                <a16:creationId xmlns:a16="http://schemas.microsoft.com/office/drawing/2014/main" id="{33F060A6-DBF5-D512-91EE-CE022298E39B}"/>
              </a:ext>
            </a:extLst>
          </p:cNvPr>
          <p:cNvSpPr txBox="1">
            <a:spLocks/>
          </p:cNvSpPr>
          <p:nvPr/>
        </p:nvSpPr>
        <p:spPr>
          <a:xfrm>
            <a:off x="4901060" y="4858965"/>
            <a:ext cx="2511425" cy="3059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2. Review of Results</a:t>
            </a:r>
          </a:p>
        </p:txBody>
      </p:sp>
      <p:pic>
        <p:nvPicPr>
          <p:cNvPr id="13" name="Picture Placeholder 6">
            <a:extLst>
              <a:ext uri="{FF2B5EF4-FFF2-40B4-BE49-F238E27FC236}">
                <a16:creationId xmlns:a16="http://schemas.microsoft.com/office/drawing/2014/main" id="{EE09EBD3-CBBF-3E94-03D7-45A831986815}"/>
              </a:ext>
            </a:extLst>
          </p:cNvPr>
          <p:cNvPicPr>
            <a:picLocks noChangeAspect="1"/>
          </p:cNvPicPr>
          <p:nvPr/>
        </p:nvPicPr>
        <p:blipFill>
          <a:blip r:embed="rId5" cstate="print">
            <a:extLst>
              <a:ext uri="{28A0092B-C50C-407E-A947-70E740481C1C}">
                <a14:useLocalDpi xmlns:a14="http://schemas.microsoft.com/office/drawing/2010/main" val="0"/>
              </a:ext>
            </a:extLst>
          </a:blip>
          <a:srcRect t="9050" b="9050"/>
          <a:stretch/>
        </p:blipFill>
        <p:spPr>
          <a:xfrm>
            <a:off x="7681639" y="3429000"/>
            <a:ext cx="2403829" cy="1314450"/>
          </a:xfrm>
          <a:prstGeom prst="rect">
            <a:avLst/>
          </a:prstGeom>
        </p:spPr>
      </p:pic>
      <p:sp>
        <p:nvSpPr>
          <p:cNvPr id="14" name="Text Placeholder 18">
            <a:extLst>
              <a:ext uri="{FF2B5EF4-FFF2-40B4-BE49-F238E27FC236}">
                <a16:creationId xmlns:a16="http://schemas.microsoft.com/office/drawing/2014/main" id="{343A0CB0-53DB-2BC6-D38D-5FDEC8432299}"/>
              </a:ext>
            </a:extLst>
          </p:cNvPr>
          <p:cNvSpPr txBox="1">
            <a:spLocks/>
          </p:cNvSpPr>
          <p:nvPr/>
        </p:nvSpPr>
        <p:spPr>
          <a:xfrm>
            <a:off x="7581811" y="4876371"/>
            <a:ext cx="3061379" cy="4381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3. Ongoing Health Coaching Program</a:t>
            </a:r>
          </a:p>
        </p:txBody>
      </p:sp>
      <p:sp>
        <p:nvSpPr>
          <p:cNvPr id="17" name="TextBox 16">
            <a:extLst>
              <a:ext uri="{FF2B5EF4-FFF2-40B4-BE49-F238E27FC236}">
                <a16:creationId xmlns:a16="http://schemas.microsoft.com/office/drawing/2014/main" id="{32409190-F4C9-2746-185F-5976D4A9776C}"/>
              </a:ext>
            </a:extLst>
          </p:cNvPr>
          <p:cNvSpPr txBox="1"/>
          <p:nvPr/>
        </p:nvSpPr>
        <p:spPr>
          <a:xfrm>
            <a:off x="935665" y="1486608"/>
            <a:ext cx="10058400" cy="1692771"/>
          </a:xfrm>
          <a:prstGeom prst="rect">
            <a:avLst/>
          </a:prstGeom>
          <a:noFill/>
        </p:spPr>
        <p:txBody>
          <a:bodyPr wrap="square">
            <a:spAutoFit/>
          </a:bodyPr>
          <a:lstStyle/>
          <a:p>
            <a:r>
              <a:rPr lang="en-US" sz="2600" b="1" dirty="0">
                <a:latin typeface="Arial Nova Cond" panose="020B0506020202020204" pitchFamily="34" charset="0"/>
              </a:rPr>
              <a:t>In an effort to promote a healthy workplace and strive to keep everyone’s cost for health care coverage affordable, the City offers a Wellness Plan. </a:t>
            </a:r>
          </a:p>
          <a:p>
            <a:pPr marL="457200" indent="-457200">
              <a:buFont typeface="Arial" panose="020B0604020202020204" pitchFamily="34" charset="0"/>
              <a:buChar char="•"/>
            </a:pPr>
            <a:r>
              <a:rPr lang="en-US" sz="2600" dirty="0">
                <a:latin typeface="Arial Nova Cond" panose="020B0506020202020204" pitchFamily="34" charset="0"/>
              </a:rPr>
              <a:t>Employees on the medical plan can earn this reward by participating in the below: </a:t>
            </a:r>
          </a:p>
        </p:txBody>
      </p:sp>
    </p:spTree>
    <p:extLst>
      <p:ext uri="{BB962C8B-B14F-4D97-AF65-F5344CB8AC3E}">
        <p14:creationId xmlns:p14="http://schemas.microsoft.com/office/powerpoint/2010/main" val="323526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lstStyle/>
          <a:p>
            <a:r>
              <a:rPr lang="en-US" dirty="0">
                <a:solidFill>
                  <a:schemeClr val="bg1">
                    <a:lumMod val="65000"/>
                  </a:schemeClr>
                </a:solidFill>
              </a:rPr>
              <a:t>TargetCare Wellness – CHAs </a:t>
            </a:r>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31</a:t>
            </a:fld>
            <a:endParaRPr lang="en-US" dirty="0"/>
          </a:p>
        </p:txBody>
      </p:sp>
      <p:pic>
        <p:nvPicPr>
          <p:cNvPr id="6" name="Picture 6">
            <a:extLst>
              <a:ext uri="{FF2B5EF4-FFF2-40B4-BE49-F238E27FC236}">
                <a16:creationId xmlns:a16="http://schemas.microsoft.com/office/drawing/2014/main" id="{22EB261C-826A-414B-4D29-74CAA187A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524352" y="365288"/>
            <a:ext cx="1265922" cy="1010243"/>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7">
            <a:extLst>
              <a:ext uri="{FF2B5EF4-FFF2-40B4-BE49-F238E27FC236}">
                <a16:creationId xmlns:a16="http://schemas.microsoft.com/office/drawing/2014/main" id="{C6D128A2-F4CC-7D7B-F5D3-721606DEF53F}"/>
              </a:ext>
            </a:extLst>
          </p:cNvPr>
          <p:cNvSpPr txBox="1">
            <a:spLocks noChangeArrowheads="1"/>
          </p:cNvSpPr>
          <p:nvPr/>
        </p:nvSpPr>
        <p:spPr bwMode="auto">
          <a:xfrm>
            <a:off x="3615732" y="1690062"/>
            <a:ext cx="7828027" cy="4154984"/>
          </a:xfrm>
          <a:prstGeom prst="rect">
            <a:avLst/>
          </a:prstGeom>
          <a:noFill/>
          <a:ln>
            <a:noFill/>
          </a:ln>
        </p:spPr>
        <p:txBody>
          <a:bodyPr wrap="square">
            <a:spAutoFit/>
          </a:bodyPr>
          <a:lstStyle>
            <a:lvl1pPr marL="177800" indent="-177800">
              <a:tabLst>
                <a:tab pos="177800" algn="l"/>
              </a:tabLst>
              <a:defRPr>
                <a:solidFill>
                  <a:schemeClr val="tx1"/>
                </a:solidFill>
                <a:latin typeface="Arial" pitchFamily="34" charset="0"/>
              </a:defRPr>
            </a:lvl1pPr>
            <a:lvl2pPr marL="742950" indent="-285750">
              <a:tabLst>
                <a:tab pos="177800" algn="l"/>
              </a:tabLst>
              <a:defRPr>
                <a:solidFill>
                  <a:schemeClr val="tx1"/>
                </a:solidFill>
                <a:latin typeface="Arial" pitchFamily="34" charset="0"/>
              </a:defRPr>
            </a:lvl2pPr>
            <a:lvl3pPr marL="1143000" indent="-228600">
              <a:tabLst>
                <a:tab pos="177800" algn="l"/>
              </a:tabLst>
              <a:defRPr>
                <a:solidFill>
                  <a:schemeClr val="tx1"/>
                </a:solidFill>
                <a:latin typeface="Arial" pitchFamily="34" charset="0"/>
              </a:defRPr>
            </a:lvl3pPr>
            <a:lvl4pPr marL="1600200" indent="-228600">
              <a:tabLst>
                <a:tab pos="177800" algn="l"/>
              </a:tabLst>
              <a:defRPr>
                <a:solidFill>
                  <a:schemeClr val="tx1"/>
                </a:solidFill>
                <a:latin typeface="Arial" pitchFamily="34" charset="0"/>
              </a:defRPr>
            </a:lvl4pPr>
            <a:lvl5pPr marL="2057400" indent="-228600">
              <a:tabLst>
                <a:tab pos="177800" algn="l"/>
              </a:tabLst>
              <a:defRPr>
                <a:solidFill>
                  <a:schemeClr val="tx1"/>
                </a:solidFill>
                <a:latin typeface="Arial" pitchFamily="34" charset="0"/>
              </a:defRPr>
            </a:lvl5pPr>
            <a:lvl6pPr marL="2514600" indent="-228600" eaLnBrk="0" fontAlgn="base" hangingPunct="0">
              <a:spcBef>
                <a:spcPct val="0"/>
              </a:spcBef>
              <a:spcAft>
                <a:spcPct val="0"/>
              </a:spcAft>
              <a:tabLst>
                <a:tab pos="177800" algn="l"/>
              </a:tabLst>
              <a:defRPr>
                <a:solidFill>
                  <a:schemeClr val="tx1"/>
                </a:solidFill>
                <a:latin typeface="Arial" pitchFamily="34" charset="0"/>
              </a:defRPr>
            </a:lvl6pPr>
            <a:lvl7pPr marL="2971800" indent="-228600" eaLnBrk="0" fontAlgn="base" hangingPunct="0">
              <a:spcBef>
                <a:spcPct val="0"/>
              </a:spcBef>
              <a:spcAft>
                <a:spcPct val="0"/>
              </a:spcAft>
              <a:tabLst>
                <a:tab pos="177800" algn="l"/>
              </a:tabLst>
              <a:defRPr>
                <a:solidFill>
                  <a:schemeClr val="tx1"/>
                </a:solidFill>
                <a:latin typeface="Arial" pitchFamily="34" charset="0"/>
              </a:defRPr>
            </a:lvl7pPr>
            <a:lvl8pPr marL="3429000" indent="-228600" eaLnBrk="0" fontAlgn="base" hangingPunct="0">
              <a:spcBef>
                <a:spcPct val="0"/>
              </a:spcBef>
              <a:spcAft>
                <a:spcPct val="0"/>
              </a:spcAft>
              <a:tabLst>
                <a:tab pos="177800" algn="l"/>
              </a:tabLst>
              <a:defRPr>
                <a:solidFill>
                  <a:schemeClr val="tx1"/>
                </a:solidFill>
                <a:latin typeface="Arial" pitchFamily="34" charset="0"/>
              </a:defRPr>
            </a:lvl8pPr>
            <a:lvl9pPr marL="3886200" indent="-228600" eaLnBrk="0" fontAlgn="base" hangingPunct="0">
              <a:spcBef>
                <a:spcPct val="0"/>
              </a:spcBef>
              <a:spcAft>
                <a:spcPct val="0"/>
              </a:spcAft>
              <a:tabLst>
                <a:tab pos="177800" algn="l"/>
              </a:tabLst>
              <a:defRPr>
                <a:solidFill>
                  <a:schemeClr val="tx1"/>
                </a:solidFill>
                <a:latin typeface="Arial" pitchFamily="34" charset="0"/>
              </a:defRPr>
            </a:lvl9pPr>
          </a:lstStyle>
          <a:p>
            <a:pPr marL="342900" indent="-342900">
              <a:buFont typeface="Arial" panose="020B0604020202020204" pitchFamily="34" charset="0"/>
              <a:buChar char="•"/>
            </a:pPr>
            <a:r>
              <a:rPr lang="en-US" altLang="en-US" sz="2200" dirty="0">
                <a:latin typeface="Arial Nova Cond" panose="020B0506020202020204" pitchFamily="34" charset="0"/>
                <a:cs typeface="Nirmala UI" panose="020B0502040204020203" pitchFamily="34" charset="0"/>
              </a:rPr>
              <a:t>Targetcare will be onsite for the Clinical Health Assessments again this year</a:t>
            </a:r>
          </a:p>
          <a:p>
            <a:pPr marL="342900" indent="-342900">
              <a:buFont typeface="Arial" panose="020B0604020202020204" pitchFamily="34" charset="0"/>
              <a:buChar char="•"/>
            </a:pPr>
            <a:r>
              <a:rPr lang="en-US" altLang="en-US" sz="2200" dirty="0">
                <a:latin typeface="Arial Nova Cond" panose="020B0506020202020204" pitchFamily="34" charset="0"/>
                <a:cs typeface="Nirmala UI" panose="020B0502040204020203" pitchFamily="34" charset="0"/>
              </a:rPr>
              <a:t>The </a:t>
            </a:r>
            <a:r>
              <a:rPr lang="en-US" altLang="en-US" sz="2200" b="1" dirty="0">
                <a:latin typeface="Arial Nova Cond" panose="020B0506020202020204" pitchFamily="34" charset="0"/>
                <a:cs typeface="Nirmala UI" panose="020B0502040204020203" pitchFamily="34" charset="0"/>
              </a:rPr>
              <a:t>Wellworks platform will open on September 18</a:t>
            </a:r>
            <a:r>
              <a:rPr lang="en-US" altLang="en-US" sz="2200" b="1" baseline="30000" dirty="0">
                <a:latin typeface="Arial Nova Cond" panose="020B0506020202020204" pitchFamily="34" charset="0"/>
                <a:cs typeface="Nirmala UI" panose="020B0502040204020203" pitchFamily="34" charset="0"/>
              </a:rPr>
              <a:t>th</a:t>
            </a:r>
            <a:r>
              <a:rPr lang="en-US" altLang="en-US" sz="2200" dirty="0">
                <a:latin typeface="Arial Nova Cond" panose="020B0506020202020204" pitchFamily="34" charset="0"/>
                <a:cs typeface="Nirmala UI" panose="020B0502040204020203" pitchFamily="34" charset="0"/>
              </a:rPr>
              <a:t>, through this portal you will complete your consent form, questionnaire and schedule your appointment.</a:t>
            </a:r>
          </a:p>
          <a:p>
            <a:pPr marL="342900" indent="-342900">
              <a:buFont typeface="Arial" panose="020B0604020202020204" pitchFamily="34" charset="0"/>
              <a:buChar char="•"/>
            </a:pPr>
            <a:r>
              <a:rPr lang="en-US" altLang="en-US" sz="2200" dirty="0">
                <a:latin typeface="Arial Nova Cond" panose="020B0506020202020204" pitchFamily="34" charset="0"/>
                <a:cs typeface="Nirmala UI" panose="020B0502040204020203" pitchFamily="34" charset="0"/>
              </a:rPr>
              <a:t>Once you complete your CHA, you will need to log back into the health portal to schedule your review with a TargetCare nurse. </a:t>
            </a:r>
          </a:p>
          <a:p>
            <a:pPr marL="908050" lvl="1" indent="-342900">
              <a:buFont typeface="Arial" panose="020B0604020202020204" pitchFamily="34" charset="0"/>
              <a:buChar char="•"/>
            </a:pPr>
            <a:r>
              <a:rPr lang="en-US" altLang="en-US" sz="2200" i="1" dirty="0">
                <a:latin typeface="Arial Nova Cond" panose="020B0506020202020204" pitchFamily="34" charset="0"/>
                <a:cs typeface="Nirmala UI" panose="020B0502040204020203" pitchFamily="34" charset="0"/>
              </a:rPr>
              <a:t>Remember – you must also complete your review to receive the wellness incentive given by the City of Woodstock! </a:t>
            </a:r>
          </a:p>
          <a:p>
            <a:pPr marL="342900" indent="-342900">
              <a:buFont typeface="Arial" panose="020B0604020202020204" pitchFamily="34" charset="0"/>
              <a:buChar char="•"/>
            </a:pPr>
            <a:r>
              <a:rPr lang="en-US" altLang="en-US" sz="2200" dirty="0">
                <a:latin typeface="Arial Nova Cond" panose="020B0506020202020204" pitchFamily="34" charset="0"/>
                <a:cs typeface="Nirmala UI" panose="020B0502040204020203" pitchFamily="34" charset="0"/>
              </a:rPr>
              <a:t>If you had a Risk Score of 81 or higher last year, your risk score must have reduced by at least 5% at the 2024 CHA to receive the wellness incentive.</a:t>
            </a:r>
          </a:p>
        </p:txBody>
      </p:sp>
      <p:sp>
        <p:nvSpPr>
          <p:cNvPr id="10" name="Text Placeholder 3">
            <a:extLst>
              <a:ext uri="{FF2B5EF4-FFF2-40B4-BE49-F238E27FC236}">
                <a16:creationId xmlns:a16="http://schemas.microsoft.com/office/drawing/2014/main" id="{BC72DC0A-5EF5-7EEA-8D71-F53F144454D6}"/>
              </a:ext>
            </a:extLst>
          </p:cNvPr>
          <p:cNvSpPr>
            <a:spLocks noGrp="1"/>
          </p:cNvSpPr>
          <p:nvPr/>
        </p:nvSpPr>
        <p:spPr>
          <a:xfrm>
            <a:off x="928159" y="1690688"/>
            <a:ext cx="2506158" cy="3838242"/>
          </a:xfrm>
          <a:prstGeom prst="rect">
            <a:avLst/>
          </a:prstGeom>
          <a:solidFill>
            <a:srgbClr val="0D5B8C"/>
          </a:solidFill>
        </p:spPr>
        <p:txBody>
          <a:bodyPr/>
          <a:lstStyle>
            <a:lvl1pPr marL="0" indent="0" algn="l" defTabSz="457200" rtl="0" eaLnBrk="1" latinLnBrk="0" hangingPunct="1">
              <a:spcBef>
                <a:spcPct val="20000"/>
              </a:spcBef>
              <a:buFont typeface="Arial" panose="020B0604020202020204" pitchFamily="34" charset="0"/>
              <a:buNone/>
              <a:defRPr sz="1200" kern="1200">
                <a:solidFill>
                  <a:srgbClr val="00467F"/>
                </a:solidFill>
                <a:latin typeface="Arial" panose="020B0604020202020204" pitchFamily="34" charset="0"/>
                <a:ea typeface="+mn-ea"/>
                <a:cs typeface="Arial" panose="020B0604020202020204" pitchFamily="34" charset="0"/>
              </a:defRPr>
            </a:lvl1pPr>
            <a:lvl2pPr marL="371475" indent="-142875" algn="l" defTabSz="4572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9pPr>
          </a:lstStyle>
          <a:p>
            <a:pPr algn="ctr"/>
            <a:r>
              <a:rPr lang="en-US" sz="2400" b="1" dirty="0">
                <a:solidFill>
                  <a:schemeClr val="bg1"/>
                </a:solidFill>
                <a:latin typeface="Arial Nova Cond" panose="020B0506020202020204" pitchFamily="34" charset="0"/>
              </a:rPr>
              <a:t>Onsite CHA </a:t>
            </a:r>
            <a:br>
              <a:rPr lang="en-US" sz="2400" b="1" dirty="0">
                <a:solidFill>
                  <a:schemeClr val="bg1"/>
                </a:solidFill>
                <a:latin typeface="Arial Nova Cond" panose="020B0506020202020204" pitchFamily="34" charset="0"/>
              </a:rPr>
            </a:br>
            <a:r>
              <a:rPr lang="en-US" sz="2400" b="1" dirty="0">
                <a:solidFill>
                  <a:schemeClr val="bg1"/>
                </a:solidFill>
                <a:latin typeface="Arial Nova Cond" panose="020B0506020202020204" pitchFamily="34" charset="0"/>
              </a:rPr>
              <a:t>Event Dates</a:t>
            </a:r>
          </a:p>
          <a:p>
            <a:r>
              <a:rPr lang="en-US" sz="2000" b="1" dirty="0">
                <a:solidFill>
                  <a:schemeClr val="bg1"/>
                </a:solidFill>
                <a:latin typeface="Arial Nova Cond" panose="020B0506020202020204" pitchFamily="34" charset="0"/>
              </a:rPr>
              <a:t>      Annex:</a:t>
            </a:r>
          </a:p>
          <a:p>
            <a:pPr marL="657225" lvl="1" indent="-285750">
              <a:buFont typeface="Arial" panose="020B0604020202020204" pitchFamily="34" charset="0"/>
              <a:buChar char="•"/>
            </a:pPr>
            <a:r>
              <a:rPr lang="en-US" sz="2000" dirty="0">
                <a:solidFill>
                  <a:schemeClr val="bg1"/>
                </a:solidFill>
                <a:latin typeface="Arial Nova Cond" panose="020B0506020202020204" pitchFamily="34" charset="0"/>
              </a:rPr>
              <a:t>October 15</a:t>
            </a:r>
            <a:r>
              <a:rPr lang="en-US" sz="2000" baseline="30000" dirty="0">
                <a:solidFill>
                  <a:schemeClr val="bg1"/>
                </a:solidFill>
                <a:latin typeface="Arial Nova Cond" panose="020B0506020202020204" pitchFamily="34" charset="0"/>
              </a:rPr>
              <a:t>th</a:t>
            </a:r>
            <a:r>
              <a:rPr lang="en-US" sz="2000" dirty="0">
                <a:solidFill>
                  <a:schemeClr val="bg1"/>
                </a:solidFill>
                <a:latin typeface="Arial Nova Cond" panose="020B0506020202020204" pitchFamily="34" charset="0"/>
              </a:rPr>
              <a:t>   </a:t>
            </a:r>
          </a:p>
          <a:p>
            <a:pPr marL="657225" lvl="1" indent="-285750">
              <a:buFont typeface="Arial" panose="020B0604020202020204" pitchFamily="34" charset="0"/>
              <a:buChar char="•"/>
            </a:pPr>
            <a:r>
              <a:rPr lang="en-US" sz="2000" dirty="0">
                <a:solidFill>
                  <a:schemeClr val="bg1"/>
                </a:solidFill>
                <a:latin typeface="Arial Nova Cond" panose="020B0506020202020204" pitchFamily="34" charset="0"/>
              </a:rPr>
              <a:t>October 16</a:t>
            </a:r>
            <a:r>
              <a:rPr lang="en-US" sz="2000" baseline="30000" dirty="0">
                <a:solidFill>
                  <a:schemeClr val="bg1"/>
                </a:solidFill>
                <a:latin typeface="Arial Nova Cond" panose="020B0506020202020204" pitchFamily="34" charset="0"/>
              </a:rPr>
              <a:t>th</a:t>
            </a:r>
            <a:r>
              <a:rPr lang="en-US" sz="2000" dirty="0">
                <a:solidFill>
                  <a:schemeClr val="bg1"/>
                </a:solidFill>
                <a:latin typeface="Arial Nova Cond" panose="020B0506020202020204" pitchFamily="34" charset="0"/>
              </a:rPr>
              <a:t> </a:t>
            </a:r>
            <a:br>
              <a:rPr lang="en-US" sz="2000" dirty="0">
                <a:solidFill>
                  <a:schemeClr val="bg1"/>
                </a:solidFill>
                <a:latin typeface="Arial Nova Cond" panose="020B0506020202020204" pitchFamily="34" charset="0"/>
              </a:rPr>
            </a:br>
            <a:endParaRPr lang="en-US" sz="2000" dirty="0">
              <a:solidFill>
                <a:schemeClr val="bg1"/>
              </a:solidFill>
              <a:latin typeface="Arial Nova Cond" panose="020B0506020202020204" pitchFamily="34" charset="0"/>
            </a:endParaRPr>
          </a:p>
          <a:p>
            <a:r>
              <a:rPr lang="en-US" sz="2000" b="1" dirty="0">
                <a:solidFill>
                  <a:schemeClr val="bg1"/>
                </a:solidFill>
                <a:latin typeface="Arial Nova Cond" panose="020B0506020202020204" pitchFamily="34" charset="0"/>
              </a:rPr>
              <a:t>      Fire Station 14: </a:t>
            </a:r>
          </a:p>
          <a:p>
            <a:pPr marL="657225" lvl="1" indent="-285750">
              <a:buFont typeface="Arial" panose="020B0604020202020204" pitchFamily="34" charset="0"/>
              <a:buChar char="•"/>
            </a:pPr>
            <a:r>
              <a:rPr lang="en-US" sz="2000" dirty="0">
                <a:solidFill>
                  <a:schemeClr val="bg1"/>
                </a:solidFill>
                <a:latin typeface="Arial Nova Cond" panose="020B0506020202020204" pitchFamily="34" charset="0"/>
              </a:rPr>
              <a:t>October 15</a:t>
            </a:r>
            <a:r>
              <a:rPr lang="en-US" sz="2000" baseline="30000" dirty="0">
                <a:solidFill>
                  <a:schemeClr val="bg1"/>
                </a:solidFill>
                <a:latin typeface="Arial Nova Cond" panose="020B0506020202020204" pitchFamily="34" charset="0"/>
              </a:rPr>
              <a:t>th</a:t>
            </a:r>
            <a:r>
              <a:rPr lang="en-US" sz="2000" dirty="0">
                <a:solidFill>
                  <a:schemeClr val="bg1"/>
                </a:solidFill>
                <a:latin typeface="Arial Nova Cond" panose="020B0506020202020204" pitchFamily="34" charset="0"/>
              </a:rPr>
              <a:t>  </a:t>
            </a:r>
          </a:p>
          <a:p>
            <a:pPr marL="657225" lvl="1" indent="-285750">
              <a:buFont typeface="Arial" panose="020B0604020202020204" pitchFamily="34" charset="0"/>
              <a:buChar char="•"/>
            </a:pPr>
            <a:r>
              <a:rPr lang="en-US" sz="2000" dirty="0">
                <a:solidFill>
                  <a:schemeClr val="bg1"/>
                </a:solidFill>
                <a:latin typeface="Arial Nova Cond" panose="020B0506020202020204" pitchFamily="34" charset="0"/>
              </a:rPr>
              <a:t>October 16</a:t>
            </a:r>
            <a:r>
              <a:rPr lang="en-US" sz="2000" baseline="30000" dirty="0">
                <a:solidFill>
                  <a:schemeClr val="bg1"/>
                </a:solidFill>
                <a:latin typeface="Arial Nova Cond" panose="020B0506020202020204" pitchFamily="34" charset="0"/>
              </a:rPr>
              <a:t>th</a:t>
            </a:r>
            <a:r>
              <a:rPr lang="en-US" sz="2000" dirty="0">
                <a:solidFill>
                  <a:schemeClr val="bg1"/>
                </a:solidFill>
                <a:latin typeface="Arial Nova Cond" panose="020B0506020202020204" pitchFamily="34" charset="0"/>
              </a:rPr>
              <a:t>  </a:t>
            </a:r>
          </a:p>
          <a:p>
            <a:pPr marL="657225" lvl="1" indent="-285750">
              <a:buFont typeface="Arial" panose="020B0604020202020204" pitchFamily="34" charset="0"/>
              <a:buChar char="•"/>
            </a:pPr>
            <a:r>
              <a:rPr lang="en-US" sz="2000" dirty="0">
                <a:solidFill>
                  <a:schemeClr val="bg1"/>
                </a:solidFill>
                <a:latin typeface="Arial Nova Cond" panose="020B0506020202020204" pitchFamily="34" charset="0"/>
              </a:rPr>
              <a:t>October 17</a:t>
            </a:r>
            <a:r>
              <a:rPr lang="en-US" sz="2000" baseline="30000" dirty="0">
                <a:solidFill>
                  <a:schemeClr val="bg1"/>
                </a:solidFill>
                <a:latin typeface="Arial Nova Cond" panose="020B0506020202020204" pitchFamily="34" charset="0"/>
              </a:rPr>
              <a:t>th</a:t>
            </a:r>
            <a:r>
              <a:rPr lang="en-US" sz="2000" dirty="0">
                <a:solidFill>
                  <a:schemeClr val="bg1"/>
                </a:solidFill>
                <a:latin typeface="Arial Nova Cond" panose="020B0506020202020204" pitchFamily="34" charset="0"/>
              </a:rPr>
              <a:t>  </a:t>
            </a:r>
          </a:p>
        </p:txBody>
      </p:sp>
    </p:spTree>
    <p:extLst>
      <p:ext uri="{BB962C8B-B14F-4D97-AF65-F5344CB8AC3E}">
        <p14:creationId xmlns:p14="http://schemas.microsoft.com/office/powerpoint/2010/main" val="3608033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lstStyle/>
          <a:p>
            <a:r>
              <a:rPr lang="en-US" dirty="0">
                <a:solidFill>
                  <a:schemeClr val="bg1">
                    <a:lumMod val="65000"/>
                  </a:schemeClr>
                </a:solidFill>
              </a:rPr>
              <a:t>TargetCare Wellness – RAS </a:t>
            </a:r>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32</a:t>
            </a:fld>
            <a:endParaRPr lang="en-US" dirty="0"/>
          </a:p>
        </p:txBody>
      </p:sp>
      <p:pic>
        <p:nvPicPr>
          <p:cNvPr id="6" name="Picture 6">
            <a:extLst>
              <a:ext uri="{FF2B5EF4-FFF2-40B4-BE49-F238E27FC236}">
                <a16:creationId xmlns:a16="http://schemas.microsoft.com/office/drawing/2014/main" id="{22EB261C-826A-414B-4D29-74CAA187A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524352" y="365288"/>
            <a:ext cx="1265922" cy="10102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CF779922-99C7-E124-8598-48935F28FFDC}"/>
              </a:ext>
            </a:extLst>
          </p:cNvPr>
          <p:cNvSpPr txBox="1"/>
          <p:nvPr/>
        </p:nvSpPr>
        <p:spPr>
          <a:xfrm>
            <a:off x="716208" y="1505143"/>
            <a:ext cx="7351972" cy="4394152"/>
          </a:xfrm>
          <a:prstGeom prst="rect">
            <a:avLst/>
          </a:prstGeom>
          <a:noFill/>
        </p:spPr>
        <p:txBody>
          <a:bodyPr wrap="square" rtlCol="0">
            <a:spAutoFit/>
          </a:bodyPr>
          <a:lstStyle>
            <a:defPPr>
              <a:defRPr lang="en-US"/>
            </a:defPPr>
            <a:lvl1pPr marL="0" algn="l" defTabSz="511810" rtl="0" eaLnBrk="1" latinLnBrk="0" hangingPunct="1">
              <a:defRPr sz="1010" kern="1200">
                <a:solidFill>
                  <a:schemeClr val="tx1"/>
                </a:solidFill>
                <a:latin typeface="+mn-lt"/>
                <a:ea typeface="+mn-ea"/>
                <a:cs typeface="+mn-cs"/>
              </a:defRPr>
            </a:lvl1pPr>
            <a:lvl2pPr marL="255905" algn="l" defTabSz="511810" rtl="0" eaLnBrk="1" latinLnBrk="0" hangingPunct="1">
              <a:defRPr sz="1010" kern="1200">
                <a:solidFill>
                  <a:schemeClr val="tx1"/>
                </a:solidFill>
                <a:latin typeface="+mn-lt"/>
                <a:ea typeface="+mn-ea"/>
                <a:cs typeface="+mn-cs"/>
              </a:defRPr>
            </a:lvl2pPr>
            <a:lvl3pPr marL="511810" algn="l" defTabSz="511810" rtl="0" eaLnBrk="1" latinLnBrk="0" hangingPunct="1">
              <a:defRPr sz="1010" kern="1200">
                <a:solidFill>
                  <a:schemeClr val="tx1"/>
                </a:solidFill>
                <a:latin typeface="+mn-lt"/>
                <a:ea typeface="+mn-ea"/>
                <a:cs typeface="+mn-cs"/>
              </a:defRPr>
            </a:lvl3pPr>
            <a:lvl4pPr marL="768350" algn="l" defTabSz="511810" rtl="0" eaLnBrk="1" latinLnBrk="0" hangingPunct="1">
              <a:defRPr sz="1010" kern="1200">
                <a:solidFill>
                  <a:schemeClr val="tx1"/>
                </a:solidFill>
                <a:latin typeface="+mn-lt"/>
                <a:ea typeface="+mn-ea"/>
                <a:cs typeface="+mn-cs"/>
              </a:defRPr>
            </a:lvl4pPr>
            <a:lvl5pPr marL="1024255" algn="l" defTabSz="511810" rtl="0" eaLnBrk="1" latinLnBrk="0" hangingPunct="1">
              <a:defRPr sz="1010" kern="1200">
                <a:solidFill>
                  <a:schemeClr val="tx1"/>
                </a:solidFill>
                <a:latin typeface="+mn-lt"/>
                <a:ea typeface="+mn-ea"/>
                <a:cs typeface="+mn-cs"/>
              </a:defRPr>
            </a:lvl5pPr>
            <a:lvl6pPr marL="1280160" algn="l" defTabSz="511810" rtl="0" eaLnBrk="1" latinLnBrk="0" hangingPunct="1">
              <a:defRPr sz="1010" kern="1200">
                <a:solidFill>
                  <a:schemeClr val="tx1"/>
                </a:solidFill>
                <a:latin typeface="+mn-lt"/>
                <a:ea typeface="+mn-ea"/>
                <a:cs typeface="+mn-cs"/>
              </a:defRPr>
            </a:lvl6pPr>
            <a:lvl7pPr marL="1536065" algn="l" defTabSz="511810" rtl="0" eaLnBrk="1" latinLnBrk="0" hangingPunct="1">
              <a:defRPr sz="1010" kern="1200">
                <a:solidFill>
                  <a:schemeClr val="tx1"/>
                </a:solidFill>
                <a:latin typeface="+mn-lt"/>
                <a:ea typeface="+mn-ea"/>
                <a:cs typeface="+mn-cs"/>
              </a:defRPr>
            </a:lvl7pPr>
            <a:lvl8pPr marL="1791970" algn="l" defTabSz="511810" rtl="0" eaLnBrk="1" latinLnBrk="0" hangingPunct="1">
              <a:defRPr sz="1010" kern="1200">
                <a:solidFill>
                  <a:schemeClr val="tx1"/>
                </a:solidFill>
                <a:latin typeface="+mn-lt"/>
                <a:ea typeface="+mn-ea"/>
                <a:cs typeface="+mn-cs"/>
              </a:defRPr>
            </a:lvl8pPr>
            <a:lvl9pPr marL="2048510" algn="l" defTabSz="511810" rtl="0" eaLnBrk="1" latinLnBrk="0" hangingPunct="1">
              <a:defRPr sz="1010" kern="1200">
                <a:solidFill>
                  <a:schemeClr val="tx1"/>
                </a:solidFill>
                <a:latin typeface="+mn-lt"/>
                <a:ea typeface="+mn-ea"/>
                <a:cs typeface="+mn-cs"/>
              </a:defRPr>
            </a:lvl9pPr>
          </a:lstStyle>
          <a:p>
            <a:r>
              <a:rPr lang="en-US" sz="2400" b="1" dirty="0">
                <a:latin typeface="Arial Nova Cond" panose="020B0506020202020204" pitchFamily="34" charset="0"/>
                <a:cs typeface="Arial" panose="020B0604020202020204" pitchFamily="34" charset="0"/>
              </a:rPr>
              <a:t>Right on Target Health Coaching Program</a:t>
            </a:r>
            <a:endParaRPr lang="en-US" sz="2000" b="1" dirty="0">
              <a:latin typeface="Arial Nova Cond" panose="020B0506020202020204" pitchFamily="34" charset="0"/>
              <a:cs typeface="Arial" panose="020B0604020202020204" pitchFamily="34" charset="0"/>
            </a:endParaRPr>
          </a:p>
          <a:p>
            <a:pPr marL="285750" marR="0" lvl="0" indent="-285750">
              <a:lnSpc>
                <a:spcPct val="107000"/>
              </a:lnSpc>
              <a:spcBef>
                <a:spcPts val="0"/>
              </a:spcBef>
              <a:spcAft>
                <a:spcPts val="0"/>
              </a:spcAft>
              <a:buFont typeface="Arial" panose="020B0604020202020204" pitchFamily="34" charset="0"/>
              <a:buChar char="•"/>
              <a:tabLst>
                <a:tab pos="712470" algn="l"/>
              </a:tabLst>
            </a:pPr>
            <a:r>
              <a:rPr lang="en-US" sz="1600" b="1" dirty="0">
                <a:effectLst/>
                <a:latin typeface="Arial Nova Cond" panose="020B0506020202020204" pitchFamily="34" charset="0"/>
                <a:ea typeface="Calibri" panose="020F0502020204030204" pitchFamily="34" charset="0"/>
                <a:cs typeface="Arial" panose="020B0604020202020204" pitchFamily="34" charset="0"/>
              </a:rPr>
              <a:t>Extremely High Risk</a:t>
            </a:r>
            <a:r>
              <a:rPr lang="en-US" sz="1600" dirty="0">
                <a:effectLst/>
                <a:latin typeface="Arial Nova Cond" panose="020B0506020202020204" pitchFamily="34" charset="0"/>
                <a:ea typeface="Calibri" panose="020F0502020204030204" pitchFamily="34" charset="0"/>
                <a:cs typeface="Arial" panose="020B0604020202020204" pitchFamily="34" charset="0"/>
              </a:rPr>
              <a:t> </a:t>
            </a:r>
            <a:r>
              <a:rPr lang="en-US" sz="1600" b="1" dirty="0">
                <a:effectLst/>
                <a:latin typeface="Arial Nova Cond" panose="020B0506020202020204" pitchFamily="34" charset="0"/>
                <a:ea typeface="Calibri" panose="020F0502020204030204" pitchFamily="34" charset="0"/>
                <a:cs typeface="Arial" panose="020B0604020202020204" pitchFamily="34" charset="0"/>
              </a:rPr>
              <a:t>(&gt;100)</a:t>
            </a:r>
            <a:r>
              <a:rPr lang="en-US" sz="1600" dirty="0">
                <a:effectLst/>
                <a:latin typeface="Arial Nova Cond" panose="020B0506020202020204" pitchFamily="34" charset="0"/>
                <a:ea typeface="Calibri" panose="020F0502020204030204" pitchFamily="34" charset="0"/>
                <a:cs typeface="Arial" panose="020B0604020202020204" pitchFamily="34" charset="0"/>
              </a:rPr>
              <a:t>: It is required you meet with the TargetCare healthcare provider at least every four (4) weeks for assistance in gaining control of existing conditions and/or modifying current health risk factors. </a:t>
            </a:r>
            <a:endParaRPr lang="en-US" sz="1600" dirty="0">
              <a:effectLst/>
              <a:latin typeface="Arial Nova Cond" panose="020B0506020202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tabLst>
                <a:tab pos="712470" algn="l"/>
              </a:tabLst>
            </a:pPr>
            <a:r>
              <a:rPr lang="en-US" sz="1600" b="1" dirty="0">
                <a:latin typeface="Arial Nova Cond" panose="020B0506020202020204" pitchFamily="34" charset="0"/>
                <a:ea typeface="Calibri" panose="020F0502020204030204" pitchFamily="34" charset="0"/>
                <a:cs typeface="Arial" panose="020B0604020202020204" pitchFamily="34" charset="0"/>
              </a:rPr>
              <a:t>H</a:t>
            </a:r>
            <a:r>
              <a:rPr lang="en-US" sz="1600" b="1" dirty="0">
                <a:effectLst/>
                <a:latin typeface="Arial Nova Cond" panose="020B0506020202020204" pitchFamily="34" charset="0"/>
                <a:ea typeface="Calibri" panose="020F0502020204030204" pitchFamily="34" charset="0"/>
                <a:cs typeface="Arial" panose="020B0604020202020204" pitchFamily="34" charset="0"/>
              </a:rPr>
              <a:t>igh Risk (81-100): </a:t>
            </a:r>
            <a:r>
              <a:rPr lang="en-US" sz="1600" dirty="0">
                <a:effectLst/>
                <a:latin typeface="Arial Nova Cond" panose="020B0506020202020204" pitchFamily="34" charset="0"/>
                <a:ea typeface="Calibri" panose="020F0502020204030204" pitchFamily="34" charset="0"/>
                <a:cs typeface="Arial" panose="020B0604020202020204" pitchFamily="34" charset="0"/>
              </a:rPr>
              <a:t>It is required you meet with the TargetCare healthcare provider at least every eight (8) weeks to discuss your current health risks and set goals to help manage existing conditions.</a:t>
            </a:r>
            <a:r>
              <a:rPr lang="en-US" sz="1600" b="1" dirty="0">
                <a:effectLst/>
                <a:latin typeface="Arial Nova Cond" panose="020B0506020202020204" pitchFamily="34" charset="0"/>
                <a:ea typeface="Calibri" panose="020F0502020204030204" pitchFamily="34" charset="0"/>
                <a:cs typeface="Arial" panose="020B0604020202020204" pitchFamily="34" charset="0"/>
              </a:rPr>
              <a:t> </a:t>
            </a:r>
            <a:endParaRPr lang="en-US" sz="1600" dirty="0">
              <a:effectLst/>
              <a:latin typeface="Arial Nova Cond" panose="020B0506020202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tabLst>
                <a:tab pos="712470" algn="l"/>
              </a:tabLst>
            </a:pPr>
            <a:r>
              <a:rPr lang="en-US" sz="1600" b="1" dirty="0">
                <a:effectLst/>
                <a:latin typeface="Arial Nova Cond" panose="020B0506020202020204" pitchFamily="34" charset="0"/>
                <a:ea typeface="Calibri" panose="020F0502020204030204" pitchFamily="34" charset="0"/>
                <a:cs typeface="Arial" panose="020B0604020202020204" pitchFamily="34" charset="0"/>
              </a:rPr>
              <a:t>Borderline High Risk (61-80)</a:t>
            </a:r>
            <a:r>
              <a:rPr lang="en-US" sz="1600" dirty="0">
                <a:effectLst/>
                <a:latin typeface="Arial Nova Cond" panose="020B0506020202020204" pitchFamily="34" charset="0"/>
                <a:ea typeface="Calibri" panose="020F0502020204030204" pitchFamily="34" charset="0"/>
                <a:cs typeface="Arial" panose="020B0604020202020204" pitchFamily="34" charset="0"/>
              </a:rPr>
              <a:t>: It is required you meet with the TargetCare healthcare provider every eight (8) weeks for at least three visits to discuss preventive measures to lower your chance of developing chronic diseases.</a:t>
            </a:r>
            <a:endParaRPr lang="en-US" sz="1600" dirty="0">
              <a:effectLst/>
              <a:latin typeface="Arial Nova Cond" panose="020B0506020202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tabLst>
                <a:tab pos="712470" algn="l"/>
              </a:tabLst>
            </a:pPr>
            <a:r>
              <a:rPr lang="en-US" sz="1600" b="1" dirty="0">
                <a:effectLst/>
                <a:latin typeface="Arial Nova Cond" panose="020B0506020202020204" pitchFamily="34" charset="0"/>
                <a:ea typeface="Calibri" panose="020F0502020204030204" pitchFamily="34" charset="0"/>
                <a:cs typeface="Arial" panose="020B0604020202020204" pitchFamily="34" charset="0"/>
              </a:rPr>
              <a:t>Above Normal Risk (41-60)</a:t>
            </a:r>
            <a:r>
              <a:rPr lang="en-US" sz="1600" dirty="0">
                <a:effectLst/>
                <a:latin typeface="Arial Nova Cond" panose="020B0506020202020204" pitchFamily="34" charset="0"/>
                <a:ea typeface="Calibri" panose="020F0502020204030204" pitchFamily="34" charset="0"/>
                <a:cs typeface="Arial" panose="020B0604020202020204" pitchFamily="34" charset="0"/>
              </a:rPr>
              <a:t>: It is required you meet with the TargetCare healthcare provider within sixteen (16) weeks to discuss your health and your personal management of your risks.</a:t>
            </a:r>
            <a:endParaRPr lang="en-US" sz="1600" dirty="0">
              <a:effectLst/>
              <a:latin typeface="Arial Nova Cond" panose="020B0506020202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tabLst>
                <a:tab pos="712470" algn="l"/>
              </a:tabLst>
            </a:pPr>
            <a:r>
              <a:rPr lang="en-US" sz="1600" b="1" dirty="0">
                <a:effectLst/>
                <a:latin typeface="Arial Nova Cond" panose="020B0506020202020204" pitchFamily="34" charset="0"/>
                <a:ea typeface="Calibri" panose="020F0502020204030204" pitchFamily="34" charset="0"/>
                <a:cs typeface="Arial" panose="020B0604020202020204" pitchFamily="34" charset="0"/>
              </a:rPr>
              <a:t>Optimal or Normal (0-40)</a:t>
            </a:r>
            <a:r>
              <a:rPr lang="en-US" sz="1600" dirty="0">
                <a:effectLst/>
                <a:latin typeface="Arial Nova Cond" panose="020B0506020202020204" pitchFamily="34" charset="0"/>
                <a:ea typeface="Calibri" panose="020F0502020204030204" pitchFamily="34" charset="0"/>
                <a:cs typeface="Arial" panose="020B0604020202020204" pitchFamily="34" charset="0"/>
              </a:rPr>
              <a:t>: There are no further requirements to meet with the TargetCare healthcare provider. You are still encouraged to speak with the provider if you desire, but it is optional. </a:t>
            </a:r>
            <a:endParaRPr lang="en-US" sz="1600" dirty="0">
              <a:effectLst/>
              <a:latin typeface="Arial Nova Cond" panose="020B0506020202020204" pitchFamily="34" charset="0"/>
              <a:ea typeface="Calibri" panose="020F0502020204030204" pitchFamily="34" charset="0"/>
              <a:cs typeface="Times New Roman" panose="02020603050405020304" pitchFamily="18" charset="0"/>
            </a:endParaRPr>
          </a:p>
        </p:txBody>
      </p:sp>
      <p:sp>
        <p:nvSpPr>
          <p:cNvPr id="8" name="Text Placeholder 3">
            <a:extLst>
              <a:ext uri="{FF2B5EF4-FFF2-40B4-BE49-F238E27FC236}">
                <a16:creationId xmlns:a16="http://schemas.microsoft.com/office/drawing/2014/main" id="{5A00BE3A-725C-A755-D1BB-E31DE21AA311}"/>
              </a:ext>
            </a:extLst>
          </p:cNvPr>
          <p:cNvSpPr>
            <a:spLocks noGrp="1"/>
          </p:cNvSpPr>
          <p:nvPr/>
        </p:nvSpPr>
        <p:spPr>
          <a:xfrm>
            <a:off x="8068180" y="1505143"/>
            <a:ext cx="3545864" cy="4394153"/>
          </a:xfrm>
          <a:prstGeom prst="rect">
            <a:avLst/>
          </a:prstGeom>
          <a:solidFill>
            <a:srgbClr val="0D5B8C"/>
          </a:solidFill>
        </p:spPr>
        <p:txBody>
          <a:bodyPr anchor="ctr"/>
          <a:lstStyle>
            <a:lvl1pPr marL="0" indent="0" algn="l" defTabSz="457200" rtl="0" eaLnBrk="1" latinLnBrk="0" hangingPunct="1">
              <a:spcBef>
                <a:spcPct val="20000"/>
              </a:spcBef>
              <a:buFont typeface="Arial" panose="020B0604020202020204" pitchFamily="34" charset="0"/>
              <a:buNone/>
              <a:defRPr sz="1200" kern="1200">
                <a:solidFill>
                  <a:srgbClr val="00467F"/>
                </a:solidFill>
                <a:latin typeface="Arial" panose="020B0604020202020204" pitchFamily="34" charset="0"/>
                <a:ea typeface="+mn-ea"/>
                <a:cs typeface="Arial" panose="020B0604020202020204" pitchFamily="34" charset="0"/>
              </a:defRPr>
            </a:lvl1pPr>
            <a:lvl2pPr marL="371475" indent="-142875" algn="l" defTabSz="4572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9pPr>
          </a:lstStyle>
          <a:p>
            <a:r>
              <a:rPr lang="en-US" sz="2000" b="1" dirty="0">
                <a:solidFill>
                  <a:schemeClr val="bg1"/>
                </a:solidFill>
                <a:latin typeface="Arial Nova Cond" panose="020B0506020202020204" pitchFamily="34" charset="0"/>
              </a:rPr>
              <a:t> Reasonable Alternative   </a:t>
            </a:r>
            <a:br>
              <a:rPr lang="en-US" sz="2000" b="1" dirty="0">
                <a:solidFill>
                  <a:schemeClr val="bg1"/>
                </a:solidFill>
                <a:latin typeface="Arial Nova Cond" panose="020B0506020202020204" pitchFamily="34" charset="0"/>
              </a:rPr>
            </a:br>
            <a:r>
              <a:rPr lang="en-US" sz="2000" b="1" dirty="0">
                <a:solidFill>
                  <a:schemeClr val="bg1"/>
                </a:solidFill>
                <a:latin typeface="Arial Nova Cond" panose="020B0506020202020204" pitchFamily="34" charset="0"/>
              </a:rPr>
              <a:t> Standard (RAS) Program:</a:t>
            </a:r>
          </a:p>
          <a:p>
            <a:pPr marL="171450" indent="-171450">
              <a:buFont typeface="Arial" panose="020B0604020202020204" pitchFamily="34" charset="0"/>
              <a:buChar char="•"/>
            </a:pPr>
            <a:r>
              <a:rPr lang="en-US" sz="1700" dirty="0">
                <a:solidFill>
                  <a:schemeClr val="bg1"/>
                </a:solidFill>
                <a:latin typeface="Arial Nova Cond" panose="020B0506020202020204" pitchFamily="34" charset="0"/>
              </a:rPr>
              <a:t>If you have a risk score of 81 or higher, you must enter and be compliant with the RAS program to maintain your wellness incentive. </a:t>
            </a:r>
          </a:p>
          <a:p>
            <a:pPr marL="542925" lvl="1" indent="-171450">
              <a:buFont typeface="Arial" panose="020B0604020202020204" pitchFamily="34" charset="0"/>
              <a:buChar char="•"/>
            </a:pPr>
            <a:r>
              <a:rPr lang="en-US" sz="1700" dirty="0">
                <a:solidFill>
                  <a:schemeClr val="bg1"/>
                </a:solidFill>
                <a:latin typeface="Arial Nova Cond" panose="020B0506020202020204" pitchFamily="34" charset="0"/>
              </a:rPr>
              <a:t>If you are in this category, </a:t>
            </a:r>
            <a:br>
              <a:rPr lang="en-US" sz="1700" dirty="0">
                <a:solidFill>
                  <a:schemeClr val="bg1"/>
                </a:solidFill>
                <a:latin typeface="Arial Nova Cond" panose="020B0506020202020204" pitchFamily="34" charset="0"/>
              </a:rPr>
            </a:br>
            <a:r>
              <a:rPr lang="en-US" sz="1700" dirty="0">
                <a:solidFill>
                  <a:schemeClr val="bg1"/>
                </a:solidFill>
                <a:latin typeface="Arial Nova Cond" panose="020B0506020202020204" pitchFamily="34" charset="0"/>
              </a:rPr>
              <a:t>your risk score must have reduced by at least 5% at the 2024 CHA in order to receive the wellness incentive.</a:t>
            </a:r>
          </a:p>
          <a:p>
            <a:pPr marL="171450" indent="-171450">
              <a:buFont typeface="Arial" panose="020B0604020202020204" pitchFamily="34" charset="0"/>
              <a:buChar char="•"/>
            </a:pPr>
            <a:r>
              <a:rPr lang="en-US" sz="1700" dirty="0">
                <a:solidFill>
                  <a:schemeClr val="bg1"/>
                </a:solidFill>
                <a:latin typeface="Arial Nova Cond" panose="020B0506020202020204" pitchFamily="34" charset="0"/>
              </a:rPr>
              <a:t>You and your health coach will design a customized RAS program for you to help you meet your goals. </a:t>
            </a:r>
          </a:p>
        </p:txBody>
      </p:sp>
    </p:spTree>
    <p:extLst>
      <p:ext uri="{BB962C8B-B14F-4D97-AF65-F5344CB8AC3E}">
        <p14:creationId xmlns:p14="http://schemas.microsoft.com/office/powerpoint/2010/main" val="620104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lstStyle/>
          <a:p>
            <a:r>
              <a:rPr lang="en-US" dirty="0">
                <a:solidFill>
                  <a:schemeClr val="bg1">
                    <a:lumMod val="65000"/>
                  </a:schemeClr>
                </a:solidFill>
              </a:rPr>
              <a:t>TargetCare Wellness </a:t>
            </a:r>
          </a:p>
        </p:txBody>
      </p:sp>
      <p:sp>
        <p:nvSpPr>
          <p:cNvPr id="3" name="Content Placeholder 2">
            <a:extLst>
              <a:ext uri="{FF2B5EF4-FFF2-40B4-BE49-F238E27FC236}">
                <a16:creationId xmlns:a16="http://schemas.microsoft.com/office/drawing/2014/main" id="{2FF7F9BD-0A4C-4C11-9432-6CDBD00DD377}"/>
              </a:ext>
            </a:extLst>
          </p:cNvPr>
          <p:cNvSpPr>
            <a:spLocks noGrp="1"/>
          </p:cNvSpPr>
          <p:nvPr>
            <p:ph idx="1"/>
          </p:nvPr>
        </p:nvSpPr>
        <p:spPr>
          <a:xfrm>
            <a:off x="3104148" y="1762220"/>
            <a:ext cx="8592552" cy="4351338"/>
          </a:xfrm>
        </p:spPr>
        <p:txBody>
          <a:bodyPr>
            <a:normAutofit fontScale="92500" lnSpcReduction="10000"/>
          </a:bodyPr>
          <a:lstStyle/>
          <a:p>
            <a:pPr marL="0" lvl="0" indent="0">
              <a:buNone/>
            </a:pPr>
            <a:r>
              <a:rPr lang="en-US" b="1" dirty="0"/>
              <a:t>There are many benefits of participating the Targetcare Wellness program: </a:t>
            </a:r>
          </a:p>
          <a:p>
            <a:pPr lvl="1">
              <a:buFont typeface="Arial"/>
              <a:buChar char="•"/>
            </a:pPr>
            <a:r>
              <a:rPr lang="en-US" sz="2800" dirty="0"/>
              <a:t>You will earn a lower premium on your medical insurance!</a:t>
            </a:r>
          </a:p>
          <a:p>
            <a:pPr lvl="1">
              <a:buFont typeface="Arial"/>
              <a:buChar char="•"/>
            </a:pPr>
            <a:r>
              <a:rPr lang="en-US" sz="2800" dirty="0"/>
              <a:t>CHA’s can help detect chronic diseases early and educate individuals on steps they need to take before they become more serious.</a:t>
            </a:r>
          </a:p>
          <a:p>
            <a:pPr lvl="1">
              <a:buFont typeface="Arial"/>
              <a:buChar char="•"/>
            </a:pPr>
            <a:r>
              <a:rPr lang="en-US" sz="2800" dirty="0"/>
              <a:t>You will have access to the onsite TargetCare clinic for acute care and minor illness needs, such as </a:t>
            </a:r>
          </a:p>
          <a:p>
            <a:pPr lvl="2">
              <a:buFont typeface="Arial"/>
              <a:buChar char="•"/>
            </a:pPr>
            <a:r>
              <a:rPr lang="en-US" sz="2400" dirty="0"/>
              <a:t>Common cold, bronchitis, acne, fever, sinus infection, sore throat, minor skin infections, and so much more!</a:t>
            </a:r>
          </a:p>
          <a:p>
            <a:pPr lvl="1"/>
            <a:r>
              <a:rPr lang="en-US" sz="2800" b="1" dirty="0"/>
              <a:t>There are no copays for visiting the clinic, as well as no copays for prescriptions if written in clinic.</a:t>
            </a:r>
          </a:p>
          <a:p>
            <a:pPr lvl="1">
              <a:buFont typeface="Arial"/>
              <a:buChar char="•"/>
            </a:pPr>
            <a:endParaRPr lang="en-US" sz="2800" dirty="0"/>
          </a:p>
          <a:p>
            <a:endParaRPr lang="en-US" dirty="0"/>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33</a:t>
            </a:fld>
            <a:endParaRPr lang="en-US" dirty="0"/>
          </a:p>
        </p:txBody>
      </p:sp>
      <p:pic>
        <p:nvPicPr>
          <p:cNvPr id="7" name="Graphic 6" descr="Homeopathy with solid fill">
            <a:extLst>
              <a:ext uri="{FF2B5EF4-FFF2-40B4-BE49-F238E27FC236}">
                <a16:creationId xmlns:a16="http://schemas.microsoft.com/office/drawing/2014/main" id="{308CE28D-0567-4724-A798-CF4D69A20A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77778" y="2059489"/>
            <a:ext cx="2590800" cy="2590800"/>
          </a:xfrm>
          <a:prstGeom prst="rect">
            <a:avLst/>
          </a:prstGeom>
        </p:spPr>
      </p:pic>
      <p:pic>
        <p:nvPicPr>
          <p:cNvPr id="6" name="Picture 6">
            <a:extLst>
              <a:ext uri="{FF2B5EF4-FFF2-40B4-BE49-F238E27FC236}">
                <a16:creationId xmlns:a16="http://schemas.microsoft.com/office/drawing/2014/main" id="{22EB261C-826A-414B-4D29-74CAA187A3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9524352" y="365288"/>
            <a:ext cx="1265922" cy="1010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812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lstStyle/>
          <a:p>
            <a:r>
              <a:rPr lang="en-US" dirty="0">
                <a:solidFill>
                  <a:schemeClr val="bg1">
                    <a:lumMod val="65000"/>
                  </a:schemeClr>
                </a:solidFill>
              </a:rPr>
              <a:t>TargetCare Wellness </a:t>
            </a:r>
          </a:p>
        </p:txBody>
      </p:sp>
      <p:sp>
        <p:nvSpPr>
          <p:cNvPr id="3" name="Content Placeholder 2">
            <a:extLst>
              <a:ext uri="{FF2B5EF4-FFF2-40B4-BE49-F238E27FC236}">
                <a16:creationId xmlns:a16="http://schemas.microsoft.com/office/drawing/2014/main" id="{2FF7F9BD-0A4C-4C11-9432-6CDBD00DD377}"/>
              </a:ext>
            </a:extLst>
          </p:cNvPr>
          <p:cNvSpPr>
            <a:spLocks noGrp="1"/>
          </p:cNvSpPr>
          <p:nvPr>
            <p:ph idx="1"/>
          </p:nvPr>
        </p:nvSpPr>
        <p:spPr>
          <a:xfrm>
            <a:off x="2229242" y="1690688"/>
            <a:ext cx="9333105" cy="4351338"/>
          </a:xfrm>
        </p:spPr>
        <p:txBody>
          <a:bodyPr>
            <a:normAutofit lnSpcReduction="10000"/>
          </a:bodyPr>
          <a:lstStyle/>
          <a:p>
            <a:pPr marL="0" lvl="0" indent="0">
              <a:buNone/>
            </a:pPr>
            <a:r>
              <a:rPr lang="en-US" b="1" dirty="0"/>
              <a:t>The City of Woodstock offers a wellness and rewards program through </a:t>
            </a:r>
            <a:r>
              <a:rPr lang="en-US" b="1" dirty="0" err="1"/>
              <a:t>TargetCare</a:t>
            </a:r>
            <a:r>
              <a:rPr lang="en-US" b="1" dirty="0"/>
              <a:t> to help you achieve your health and wellness goals</a:t>
            </a:r>
          </a:p>
          <a:p>
            <a:pPr lvl="1">
              <a:buFont typeface="Arial"/>
              <a:buChar char="•"/>
            </a:pPr>
            <a:r>
              <a:rPr lang="en-US" sz="2800" dirty="0"/>
              <a:t>Earn up to </a:t>
            </a:r>
            <a:r>
              <a:rPr lang="en-US" sz="2800" b="1" dirty="0"/>
              <a:t>$250 annually </a:t>
            </a:r>
            <a:r>
              <a:rPr lang="en-US" sz="2800" dirty="0"/>
              <a:t>in gift cards through the rewards mall by completing a combination of scorecard activities </a:t>
            </a:r>
          </a:p>
          <a:p>
            <a:pPr lvl="1">
              <a:buFont typeface="Arial"/>
              <a:buChar char="•"/>
            </a:pPr>
            <a:r>
              <a:rPr lang="en-US" sz="2800" dirty="0"/>
              <a:t>To access your account, visit </a:t>
            </a:r>
            <a:r>
              <a:rPr lang="en-US" sz="2800" b="1" dirty="0"/>
              <a:t>targetcarehealth.com </a:t>
            </a:r>
            <a:r>
              <a:rPr lang="en-US" sz="2800" dirty="0"/>
              <a:t>or download the mobile app: </a:t>
            </a:r>
          </a:p>
          <a:p>
            <a:pPr lvl="2">
              <a:buFont typeface="Arial"/>
              <a:buChar char="•"/>
            </a:pPr>
            <a:r>
              <a:rPr lang="en-US" sz="2400" b="1" dirty="0"/>
              <a:t>Username: </a:t>
            </a:r>
            <a:r>
              <a:rPr lang="en-US" sz="2400" dirty="0"/>
              <a:t>COW + First Initial of First Name + Last Name + Last 4 digits of Social Security Number (Ex. John Smith 000-00-1234 would be COWJSmith1234) </a:t>
            </a:r>
          </a:p>
          <a:p>
            <a:pPr lvl="2">
              <a:buFont typeface="Arial"/>
              <a:buChar char="•"/>
            </a:pPr>
            <a:r>
              <a:rPr lang="en-US" sz="2400" b="1" dirty="0"/>
              <a:t>Password: </a:t>
            </a:r>
            <a:r>
              <a:rPr lang="en-US" sz="2400" dirty="0"/>
              <a:t>First Initial of First Name + Last Name + DOB (MMDD) (Ex. John Smith DOB 01/01/1990 would be JSmith0101)</a:t>
            </a:r>
          </a:p>
          <a:p>
            <a:pPr lvl="1">
              <a:buFont typeface="Arial"/>
              <a:buChar char="•"/>
            </a:pPr>
            <a:endParaRPr lang="en-US" sz="2400" dirty="0"/>
          </a:p>
          <a:p>
            <a:pPr lvl="1">
              <a:buFont typeface="Arial"/>
              <a:buChar char="•"/>
            </a:pPr>
            <a:endParaRPr lang="en-US" sz="2800" dirty="0"/>
          </a:p>
          <a:p>
            <a:endParaRPr lang="en-US" dirty="0"/>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34</a:t>
            </a:fld>
            <a:endParaRPr lang="en-US" dirty="0"/>
          </a:p>
        </p:txBody>
      </p:sp>
      <p:pic>
        <p:nvPicPr>
          <p:cNvPr id="6" name="Picture 6">
            <a:extLst>
              <a:ext uri="{FF2B5EF4-FFF2-40B4-BE49-F238E27FC236}">
                <a16:creationId xmlns:a16="http://schemas.microsoft.com/office/drawing/2014/main" id="{22EB261C-826A-414B-4D29-74CAA187A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524352" y="365288"/>
            <a:ext cx="1265922" cy="1010243"/>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Care with solid fill">
            <a:extLst>
              <a:ext uri="{FF2B5EF4-FFF2-40B4-BE49-F238E27FC236}">
                <a16:creationId xmlns:a16="http://schemas.microsoft.com/office/drawing/2014/main" id="{61709BB8-247B-65CD-B0E0-29BA17474C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5301" y="2132804"/>
            <a:ext cx="2018091" cy="2018091"/>
          </a:xfrm>
          <a:prstGeom prst="rect">
            <a:avLst/>
          </a:prstGeom>
        </p:spPr>
      </p:pic>
    </p:spTree>
    <p:extLst>
      <p:ext uri="{BB962C8B-B14F-4D97-AF65-F5344CB8AC3E}">
        <p14:creationId xmlns:p14="http://schemas.microsoft.com/office/powerpoint/2010/main" val="3997235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5C6085-915A-286E-9610-A4D591FA4CE1}"/>
              </a:ext>
            </a:extLst>
          </p:cNvPr>
          <p:cNvPicPr>
            <a:picLocks noChangeAspect="1"/>
          </p:cNvPicPr>
          <p:nvPr/>
        </p:nvPicPr>
        <p:blipFill>
          <a:blip r:embed="rId2"/>
          <a:stretch>
            <a:fillRect/>
          </a:stretch>
        </p:blipFill>
        <p:spPr>
          <a:xfrm>
            <a:off x="9778845" y="365125"/>
            <a:ext cx="1781175" cy="1381125"/>
          </a:xfrm>
          <a:prstGeom prst="rect">
            <a:avLst/>
          </a:prstGeom>
        </p:spPr>
      </p:pic>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lstStyle/>
          <a:p>
            <a:r>
              <a:rPr lang="en-US" dirty="0">
                <a:solidFill>
                  <a:schemeClr val="bg1">
                    <a:lumMod val="65000"/>
                  </a:schemeClr>
                </a:solidFill>
              </a:rPr>
              <a:t>Wellness through Onelife Fitness</a:t>
            </a:r>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35</a:t>
            </a:fld>
            <a:endParaRPr lang="en-US" dirty="0"/>
          </a:p>
        </p:txBody>
      </p:sp>
      <p:sp>
        <p:nvSpPr>
          <p:cNvPr id="9" name="Content Placeholder 10">
            <a:extLst>
              <a:ext uri="{FF2B5EF4-FFF2-40B4-BE49-F238E27FC236}">
                <a16:creationId xmlns:a16="http://schemas.microsoft.com/office/drawing/2014/main" id="{08A99DA9-C8B5-B258-B028-AA4CF2C6F9BB}"/>
              </a:ext>
            </a:extLst>
          </p:cNvPr>
          <p:cNvSpPr txBox="1">
            <a:spLocks/>
          </p:cNvSpPr>
          <p:nvPr/>
        </p:nvSpPr>
        <p:spPr>
          <a:xfrm>
            <a:off x="1217272" y="1852542"/>
            <a:ext cx="9660596" cy="1545609"/>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fontAlgn="base">
              <a:lnSpc>
                <a:spcPct val="100000"/>
              </a:lnSpc>
              <a:spcBef>
                <a:spcPct val="0"/>
              </a:spcBef>
              <a:spcAft>
                <a:spcPct val="0"/>
              </a:spcAft>
              <a:buFont typeface="Arial" panose="020B0604020202020204" pitchFamily="34" charset="0"/>
              <a:buNone/>
              <a:defRPr/>
            </a:pPr>
            <a:endParaRPr lang="en-US" sz="500" dirty="0">
              <a:solidFill>
                <a:prstClr val="black"/>
              </a:solidFill>
              <a:latin typeface="Arial Nova Cond" panose="020B0506020202020204" pitchFamily="34" charset="0"/>
              <a:cs typeface="Arial" charset="0"/>
            </a:endParaRPr>
          </a:p>
          <a:p>
            <a:pPr marL="0" indent="0" algn="ctr" fontAlgn="base">
              <a:lnSpc>
                <a:spcPct val="100000"/>
              </a:lnSpc>
              <a:spcBef>
                <a:spcPct val="0"/>
              </a:spcBef>
              <a:spcAft>
                <a:spcPct val="0"/>
              </a:spcAft>
              <a:buFont typeface="Arial" panose="020B0604020202020204" pitchFamily="34" charset="0"/>
              <a:buNone/>
              <a:defRPr/>
            </a:pPr>
            <a:r>
              <a:rPr lang="en-US" dirty="0">
                <a:solidFill>
                  <a:prstClr val="black"/>
                </a:solidFill>
                <a:latin typeface="Arial Nova Cond" panose="020B0506020202020204" pitchFamily="34" charset="0"/>
                <a:cs typeface="Arial" charset="0"/>
              </a:rPr>
              <a:t>City employees are eligible for a</a:t>
            </a:r>
            <a:r>
              <a:rPr lang="en-US" dirty="0">
                <a:latin typeface="Arial Nova Cond" panose="020B0506020202020204" pitchFamily="34" charset="0"/>
                <a:cs typeface="Arial" charset="0"/>
              </a:rPr>
              <a:t> </a:t>
            </a:r>
            <a:r>
              <a:rPr lang="en-US" b="1" dirty="0">
                <a:latin typeface="Arial Nova Cond" panose="020B0506020202020204" pitchFamily="34" charset="0"/>
                <a:cs typeface="Arial" charset="0"/>
              </a:rPr>
              <a:t>DISCOUNTED MEMBERSHIP</a:t>
            </a:r>
            <a:r>
              <a:rPr lang="en-US" dirty="0">
                <a:latin typeface="Arial Nova Cond" panose="020B0506020202020204" pitchFamily="34" charset="0"/>
                <a:cs typeface="Arial" charset="0"/>
              </a:rPr>
              <a:t> of only $7.99 per month</a:t>
            </a:r>
            <a:r>
              <a:rPr lang="en-US" dirty="0">
                <a:solidFill>
                  <a:srgbClr val="00B0F0"/>
                </a:solidFill>
                <a:latin typeface="Arial Nova Cond" panose="020B0506020202020204" pitchFamily="34" charset="0"/>
                <a:cs typeface="Arial" charset="0"/>
              </a:rPr>
              <a:t> </a:t>
            </a:r>
            <a:r>
              <a:rPr lang="en-US" dirty="0">
                <a:solidFill>
                  <a:prstClr val="black"/>
                </a:solidFill>
                <a:latin typeface="Arial Nova Cond" panose="020B0506020202020204" pitchFamily="34" charset="0"/>
                <a:cs typeface="Arial" charset="0"/>
              </a:rPr>
              <a:t>to </a:t>
            </a:r>
            <a:r>
              <a:rPr lang="en-US" dirty="0" err="1">
                <a:solidFill>
                  <a:prstClr val="black"/>
                </a:solidFill>
                <a:latin typeface="Arial Nova Cond" panose="020B0506020202020204" pitchFamily="34" charset="0"/>
                <a:cs typeface="Arial" charset="0"/>
              </a:rPr>
              <a:t>Onelife</a:t>
            </a:r>
            <a:r>
              <a:rPr lang="en-US" dirty="0">
                <a:solidFill>
                  <a:prstClr val="black"/>
                </a:solidFill>
                <a:latin typeface="Arial Nova Cond" panose="020B0506020202020204" pitchFamily="34" charset="0"/>
                <a:cs typeface="Arial" charset="0"/>
              </a:rPr>
              <a:t> Fitness for the Basic membership which provides free group fitness classes at their facility located at 301 Gold Creek Trail off Highway 92. </a:t>
            </a:r>
          </a:p>
          <a:p>
            <a:pPr marL="0" indent="0" algn="ctr" fontAlgn="base">
              <a:lnSpc>
                <a:spcPct val="100000"/>
              </a:lnSpc>
              <a:spcBef>
                <a:spcPct val="0"/>
              </a:spcBef>
              <a:spcAft>
                <a:spcPct val="0"/>
              </a:spcAft>
              <a:buFont typeface="Arial" panose="020B0604020202020204" pitchFamily="34" charset="0"/>
              <a:buNone/>
              <a:defRPr/>
            </a:pPr>
            <a:r>
              <a:rPr lang="en-US" dirty="0">
                <a:solidFill>
                  <a:prstClr val="black"/>
                </a:solidFill>
                <a:latin typeface="Arial Nova Cond" panose="020B0506020202020204" pitchFamily="34" charset="0"/>
                <a:cs typeface="Arial" charset="0"/>
              </a:rPr>
              <a:t>Once you have registered with the Woodstock location, you can use any of the Atlanta area locations.</a:t>
            </a:r>
          </a:p>
          <a:p>
            <a:pPr marL="457200" lvl="1" indent="0" fontAlgn="base">
              <a:lnSpc>
                <a:spcPct val="100000"/>
              </a:lnSpc>
              <a:spcBef>
                <a:spcPct val="0"/>
              </a:spcBef>
              <a:spcAft>
                <a:spcPct val="0"/>
              </a:spcAft>
              <a:defRPr/>
            </a:pPr>
            <a:endParaRPr lang="en-US" sz="500" dirty="0">
              <a:solidFill>
                <a:prstClr val="black"/>
              </a:solidFill>
              <a:latin typeface="Calibri" pitchFamily="34" charset="0"/>
              <a:cs typeface="Arial" charset="0"/>
            </a:endParaRPr>
          </a:p>
          <a:p>
            <a:pPr marL="457200" lvl="1" indent="0" fontAlgn="base">
              <a:lnSpc>
                <a:spcPct val="100000"/>
              </a:lnSpc>
              <a:spcBef>
                <a:spcPct val="0"/>
              </a:spcBef>
              <a:spcAft>
                <a:spcPct val="0"/>
              </a:spcAft>
              <a:buFont typeface="Arial" panose="020B0604020202020204" pitchFamily="34" charset="0"/>
              <a:buNone/>
              <a:defRPr/>
            </a:pPr>
            <a:endParaRPr lang="en-US" sz="500" b="1" dirty="0">
              <a:solidFill>
                <a:prstClr val="black"/>
              </a:solidFill>
              <a:latin typeface="Calibri" pitchFamily="34" charset="0"/>
              <a:cs typeface="Arial" charset="0"/>
            </a:endParaRPr>
          </a:p>
          <a:p>
            <a:pPr lvl="1" algn="just" fontAlgn="base">
              <a:lnSpc>
                <a:spcPct val="100000"/>
              </a:lnSpc>
              <a:spcBef>
                <a:spcPct val="0"/>
              </a:spcBef>
              <a:spcAft>
                <a:spcPct val="0"/>
              </a:spcAft>
            </a:pPr>
            <a:endParaRPr lang="en-US" sz="1500" dirty="0">
              <a:solidFill>
                <a:prstClr val="black"/>
              </a:solidFill>
              <a:latin typeface="Calibri" pitchFamily="34" charset="0"/>
              <a:cs typeface="Arial" charset="0"/>
            </a:endParaRPr>
          </a:p>
          <a:p>
            <a:pPr lvl="1" algn="just" fontAlgn="base">
              <a:lnSpc>
                <a:spcPct val="100000"/>
              </a:lnSpc>
              <a:spcBef>
                <a:spcPct val="0"/>
              </a:spcBef>
              <a:spcAft>
                <a:spcPct val="0"/>
              </a:spcAft>
            </a:pPr>
            <a:endParaRPr lang="en-US" sz="1500" dirty="0">
              <a:solidFill>
                <a:prstClr val="black"/>
              </a:solidFill>
              <a:latin typeface="Calibri" pitchFamily="34" charset="0"/>
              <a:cs typeface="Arial" charset="0"/>
            </a:endParaRPr>
          </a:p>
          <a:p>
            <a:pPr algn="just" fontAlgn="base">
              <a:lnSpc>
                <a:spcPct val="100000"/>
              </a:lnSpc>
              <a:spcBef>
                <a:spcPct val="0"/>
              </a:spcBef>
              <a:spcAft>
                <a:spcPct val="0"/>
              </a:spcAft>
            </a:pPr>
            <a:endParaRPr lang="en-US" sz="1700" dirty="0">
              <a:solidFill>
                <a:prstClr val="black"/>
              </a:solidFill>
              <a:latin typeface="Calibri" pitchFamily="34" charset="0"/>
              <a:cs typeface="Arial" charset="0"/>
            </a:endParaRPr>
          </a:p>
        </p:txBody>
      </p:sp>
      <p:grpSp>
        <p:nvGrpSpPr>
          <p:cNvPr id="11" name="Group 10">
            <a:extLst>
              <a:ext uri="{FF2B5EF4-FFF2-40B4-BE49-F238E27FC236}">
                <a16:creationId xmlns:a16="http://schemas.microsoft.com/office/drawing/2014/main" id="{AA9AF20E-7E68-E029-B3BE-CC31C13B0027}"/>
              </a:ext>
            </a:extLst>
          </p:cNvPr>
          <p:cNvGrpSpPr/>
          <p:nvPr/>
        </p:nvGrpSpPr>
        <p:grpSpPr>
          <a:xfrm>
            <a:off x="2090364" y="3649987"/>
            <a:ext cx="8041397" cy="1835978"/>
            <a:chOff x="2061847" y="2818369"/>
            <a:chExt cx="8041397" cy="1835978"/>
          </a:xfrm>
        </p:grpSpPr>
        <p:pic>
          <p:nvPicPr>
            <p:cNvPr id="12" name="Picture 3" descr="C:\Users\Ckarimi\Desktop\fitness2.jpg">
              <a:extLst>
                <a:ext uri="{FF2B5EF4-FFF2-40B4-BE49-F238E27FC236}">
                  <a16:creationId xmlns:a16="http://schemas.microsoft.com/office/drawing/2014/main" id="{CC2D0085-EE4A-90C0-CBB0-E05B0069A9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73" r="2847"/>
            <a:stretch/>
          </p:blipFill>
          <p:spPr bwMode="auto">
            <a:xfrm>
              <a:off x="7454739" y="2818369"/>
              <a:ext cx="2648505" cy="1835978"/>
            </a:xfrm>
            <a:prstGeom prst="rect">
              <a:avLst/>
            </a:prstGeom>
            <a:noFill/>
            <a:ln>
              <a:solidFill>
                <a:schemeClr val="tx1">
                  <a:lumMod val="90000"/>
                  <a:lumOff val="10000"/>
                </a:schemeClr>
              </a:solidFill>
            </a:ln>
            <a:extLst>
              <a:ext uri="{909E8E84-426E-40DD-AFC4-6F175D3DCCD1}">
                <a14:hiddenFill xmlns:a14="http://schemas.microsoft.com/office/drawing/2010/main">
                  <a:solidFill>
                    <a:srgbClr val="FFFFFF"/>
                  </a:solidFill>
                </a14:hiddenFill>
              </a:ext>
            </a:extLst>
          </p:spPr>
        </p:pic>
        <p:pic>
          <p:nvPicPr>
            <p:cNvPr id="13" name="Picture 4" descr="C:\Users\Ckarimi\Desktop\fitness3.jpg">
              <a:extLst>
                <a:ext uri="{FF2B5EF4-FFF2-40B4-BE49-F238E27FC236}">
                  <a16:creationId xmlns:a16="http://schemas.microsoft.com/office/drawing/2014/main" id="{1EA9E046-9F35-AD70-94F8-025431B5A7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760"/>
            <a:stretch/>
          </p:blipFill>
          <p:spPr bwMode="auto">
            <a:xfrm>
              <a:off x="2061847" y="2834652"/>
              <a:ext cx="2521520" cy="1789082"/>
            </a:xfrm>
            <a:prstGeom prst="rect">
              <a:avLst/>
            </a:prstGeom>
            <a:noFill/>
            <a:ln>
              <a:solidFill>
                <a:schemeClr val="tx1">
                  <a:lumMod val="90000"/>
                  <a:lumOff val="10000"/>
                </a:schemeClr>
              </a:solidFill>
            </a:ln>
            <a:extLst>
              <a:ext uri="{909E8E84-426E-40DD-AFC4-6F175D3DCCD1}">
                <a14:hiddenFill xmlns:a14="http://schemas.microsoft.com/office/drawing/2010/main">
                  <a:solidFill>
                    <a:srgbClr val="FFFFFF"/>
                  </a:solidFill>
                </a14:hiddenFill>
              </a:ext>
            </a:extLst>
          </p:spPr>
        </p:pic>
        <p:pic>
          <p:nvPicPr>
            <p:cNvPr id="14" name="Picture 5" descr="C:\Users\Ckarimi\Desktop\Fitness1.jpg">
              <a:extLst>
                <a:ext uri="{FF2B5EF4-FFF2-40B4-BE49-F238E27FC236}">
                  <a16:creationId xmlns:a16="http://schemas.microsoft.com/office/drawing/2014/main" id="{8514AF4F-C437-8650-7976-52434C5C996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4214" y="2848983"/>
              <a:ext cx="2369678" cy="1774751"/>
            </a:xfrm>
            <a:prstGeom prst="rect">
              <a:avLst/>
            </a:prstGeom>
            <a:noFill/>
            <a:ln>
              <a:solidFill>
                <a:schemeClr val="tx1">
                  <a:lumMod val="90000"/>
                  <a:lumOff val="10000"/>
                </a:schemeClr>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48490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a:xfrm>
            <a:off x="838200" y="258796"/>
            <a:ext cx="10515600" cy="1325563"/>
          </a:xfrm>
        </p:spPr>
        <p:txBody>
          <a:bodyPr/>
          <a:lstStyle/>
          <a:p>
            <a:r>
              <a:rPr lang="en-US" dirty="0">
                <a:solidFill>
                  <a:schemeClr val="bg1">
                    <a:lumMod val="65000"/>
                  </a:schemeClr>
                </a:solidFill>
              </a:rPr>
              <a:t>Tobacco Program</a:t>
            </a:r>
          </a:p>
        </p:txBody>
      </p:sp>
      <p:sp>
        <p:nvSpPr>
          <p:cNvPr id="3" name="Content Placeholder 2">
            <a:extLst>
              <a:ext uri="{FF2B5EF4-FFF2-40B4-BE49-F238E27FC236}">
                <a16:creationId xmlns:a16="http://schemas.microsoft.com/office/drawing/2014/main" id="{2FF7F9BD-0A4C-4C11-9432-6CDBD00DD377}"/>
              </a:ext>
            </a:extLst>
          </p:cNvPr>
          <p:cNvSpPr>
            <a:spLocks noGrp="1"/>
          </p:cNvSpPr>
          <p:nvPr>
            <p:ph idx="1"/>
          </p:nvPr>
        </p:nvSpPr>
        <p:spPr>
          <a:xfrm>
            <a:off x="2661565" y="1516438"/>
            <a:ext cx="8612094" cy="4729854"/>
          </a:xfrm>
        </p:spPr>
        <p:txBody>
          <a:bodyPr>
            <a:normAutofit fontScale="92500" lnSpcReduction="20000"/>
          </a:bodyPr>
          <a:lstStyle/>
          <a:p>
            <a:pPr marL="0" lvl="0" indent="0">
              <a:buNone/>
            </a:pPr>
            <a:r>
              <a:rPr lang="en-US" b="1" dirty="0"/>
              <a:t>The City strives to improve the overall health and wellness of its employees and the impact it will have on the cost of healthcare, the City will maintain the current tobacco surcharge of $75 per month. </a:t>
            </a:r>
          </a:p>
          <a:p>
            <a:pPr lvl="1">
              <a:buFont typeface="Arial"/>
              <a:buChar char="•"/>
            </a:pPr>
            <a:r>
              <a:rPr lang="en-US" sz="2800" dirty="0"/>
              <a:t>In order to receive the discounted rate on your premiums, you will be required to complete an affidavit stating that you are and have been tobacco-free for the past 90 days. </a:t>
            </a:r>
          </a:p>
          <a:p>
            <a:pPr lvl="1">
              <a:buFont typeface="Arial"/>
              <a:buChar char="•"/>
            </a:pPr>
            <a:r>
              <a:rPr lang="en-US" sz="2800" dirty="0"/>
              <a:t>This affidavit question will be available through your online enrollment with Employee Navigator under the medical section. </a:t>
            </a:r>
          </a:p>
          <a:p>
            <a:pPr lvl="1">
              <a:buFont typeface="Arial"/>
              <a:buChar char="•"/>
            </a:pPr>
            <a:r>
              <a:rPr lang="en-US" sz="2800" dirty="0"/>
              <a:t>In addition, the City provides resources through Liviniti (formerly Southern Scripts) and TargetCare to enable you to accomplish your goal. You can utilize one or more of the following resources to become tobacco free. Reach out to a2 for more info! </a:t>
            </a:r>
          </a:p>
          <a:p>
            <a:endParaRPr lang="en-US" dirty="0"/>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36</a:t>
            </a:fld>
            <a:endParaRPr lang="en-US" dirty="0"/>
          </a:p>
        </p:txBody>
      </p:sp>
      <p:pic>
        <p:nvPicPr>
          <p:cNvPr id="7" name="Graphic 6" descr="No smoking with solid fill">
            <a:extLst>
              <a:ext uri="{FF2B5EF4-FFF2-40B4-BE49-F238E27FC236}">
                <a16:creationId xmlns:a16="http://schemas.microsoft.com/office/drawing/2014/main" id="{308CE28D-0567-4724-A798-CF4D69A20A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7949" y="2025316"/>
            <a:ext cx="2221831" cy="2221831"/>
          </a:xfrm>
          <a:prstGeom prst="rect">
            <a:avLst/>
          </a:prstGeom>
        </p:spPr>
      </p:pic>
      <p:pic>
        <p:nvPicPr>
          <p:cNvPr id="6" name="Picture 6">
            <a:extLst>
              <a:ext uri="{FF2B5EF4-FFF2-40B4-BE49-F238E27FC236}">
                <a16:creationId xmlns:a16="http://schemas.microsoft.com/office/drawing/2014/main" id="{22EB261C-826A-414B-4D29-74CAA187A3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0343059" y="516294"/>
            <a:ext cx="930600" cy="7426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99AE357F-04CF-A3C0-160C-9179BBF97B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789370" y="765113"/>
            <a:ext cx="1992218" cy="417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996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a:xfrm>
            <a:off x="838200" y="258796"/>
            <a:ext cx="10515600" cy="1325563"/>
          </a:xfrm>
        </p:spPr>
        <p:txBody>
          <a:bodyPr/>
          <a:lstStyle/>
          <a:p>
            <a:r>
              <a:rPr lang="en-US" dirty="0">
                <a:solidFill>
                  <a:schemeClr val="bg1">
                    <a:lumMod val="65000"/>
                  </a:schemeClr>
                </a:solidFill>
              </a:rPr>
              <a:t>NEW: Chronic Care Management</a:t>
            </a:r>
          </a:p>
        </p:txBody>
      </p:sp>
      <p:sp>
        <p:nvSpPr>
          <p:cNvPr id="3" name="Content Placeholder 2">
            <a:extLst>
              <a:ext uri="{FF2B5EF4-FFF2-40B4-BE49-F238E27FC236}">
                <a16:creationId xmlns:a16="http://schemas.microsoft.com/office/drawing/2014/main" id="{2FF7F9BD-0A4C-4C11-9432-6CDBD00DD377}"/>
              </a:ext>
            </a:extLst>
          </p:cNvPr>
          <p:cNvSpPr>
            <a:spLocks noGrp="1"/>
          </p:cNvSpPr>
          <p:nvPr>
            <p:ph idx="1"/>
          </p:nvPr>
        </p:nvSpPr>
        <p:spPr>
          <a:xfrm>
            <a:off x="2661565" y="1516438"/>
            <a:ext cx="8406126" cy="4729854"/>
          </a:xfrm>
        </p:spPr>
        <p:txBody>
          <a:bodyPr>
            <a:normAutofit/>
          </a:bodyPr>
          <a:lstStyle/>
          <a:p>
            <a:pPr marL="0" lvl="0" indent="0">
              <a:buNone/>
            </a:pPr>
            <a:r>
              <a:rPr lang="en-US" b="1" dirty="0"/>
              <a:t>Live healthier at no cost to you! Discover care and support for chronic conditions with smart devices, expert coaches, and easy to follow, personalized plans. Available plans include:</a:t>
            </a:r>
          </a:p>
          <a:p>
            <a:pPr lvl="1">
              <a:buFont typeface="Arial"/>
              <a:buChar char="•"/>
            </a:pPr>
            <a:r>
              <a:rPr lang="en-US" dirty="0"/>
              <a:t>Diabetes Management</a:t>
            </a:r>
          </a:p>
          <a:p>
            <a:pPr lvl="2">
              <a:buFont typeface="Arial"/>
              <a:buChar char="•"/>
            </a:pPr>
            <a:r>
              <a:rPr lang="en-US" dirty="0"/>
              <a:t>Connected meter and unlimited strips</a:t>
            </a:r>
          </a:p>
          <a:p>
            <a:pPr lvl="1">
              <a:buFont typeface="Arial"/>
              <a:buChar char="•"/>
            </a:pPr>
            <a:r>
              <a:rPr lang="en-US" dirty="0"/>
              <a:t>Weight Management &amp; Diabetes Prevention</a:t>
            </a:r>
          </a:p>
          <a:p>
            <a:pPr lvl="2">
              <a:buFont typeface="Arial"/>
              <a:buChar char="•"/>
            </a:pPr>
            <a:r>
              <a:rPr lang="en-US" dirty="0"/>
              <a:t>Connected scale and expert guidance</a:t>
            </a:r>
          </a:p>
          <a:p>
            <a:pPr lvl="1">
              <a:buFont typeface="Arial"/>
              <a:buChar char="•"/>
            </a:pPr>
            <a:r>
              <a:rPr lang="en-US" dirty="0"/>
              <a:t>Hypertension</a:t>
            </a:r>
          </a:p>
          <a:p>
            <a:pPr lvl="2">
              <a:buFont typeface="Arial"/>
              <a:buChar char="•"/>
            </a:pPr>
            <a:r>
              <a:rPr lang="en-US" dirty="0"/>
              <a:t>Connected monitor and one-on-one coaching</a:t>
            </a:r>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37</a:t>
            </a:fld>
            <a:endParaRPr lang="en-US" dirty="0"/>
          </a:p>
        </p:txBody>
      </p:sp>
      <p:pic>
        <p:nvPicPr>
          <p:cNvPr id="7" name="Graphic 6" descr="Scale with solid fill">
            <a:extLst>
              <a:ext uri="{FF2B5EF4-FFF2-40B4-BE49-F238E27FC236}">
                <a16:creationId xmlns:a16="http://schemas.microsoft.com/office/drawing/2014/main" id="{308CE28D-0567-4724-A798-CF4D69A20A3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47949" y="2025316"/>
            <a:ext cx="2221831" cy="2221831"/>
          </a:xfrm>
          <a:prstGeom prst="rect">
            <a:avLst/>
          </a:prstGeom>
        </p:spPr>
      </p:pic>
      <p:pic>
        <p:nvPicPr>
          <p:cNvPr id="4" name="Picture 3">
            <a:extLst>
              <a:ext uri="{FF2B5EF4-FFF2-40B4-BE49-F238E27FC236}">
                <a16:creationId xmlns:a16="http://schemas.microsoft.com/office/drawing/2014/main" id="{DBDF7BF9-802F-B902-7E24-1116578B2551}"/>
              </a:ext>
            </a:extLst>
          </p:cNvPr>
          <p:cNvPicPr>
            <a:picLocks noChangeAspect="1"/>
          </p:cNvPicPr>
          <p:nvPr/>
        </p:nvPicPr>
        <p:blipFill>
          <a:blip r:embed="rId4"/>
          <a:stretch>
            <a:fillRect/>
          </a:stretch>
        </p:blipFill>
        <p:spPr>
          <a:xfrm>
            <a:off x="9530435" y="254367"/>
            <a:ext cx="2397788" cy="1266501"/>
          </a:xfrm>
          <a:prstGeom prst="rect">
            <a:avLst/>
          </a:prstGeom>
        </p:spPr>
      </p:pic>
      <p:sp>
        <p:nvSpPr>
          <p:cNvPr id="9" name="Text Placeholder 3">
            <a:extLst>
              <a:ext uri="{FF2B5EF4-FFF2-40B4-BE49-F238E27FC236}">
                <a16:creationId xmlns:a16="http://schemas.microsoft.com/office/drawing/2014/main" id="{8DE355B4-1BA7-B540-F778-8FED9DD6443C}"/>
              </a:ext>
            </a:extLst>
          </p:cNvPr>
          <p:cNvSpPr>
            <a:spLocks noGrp="1"/>
          </p:cNvSpPr>
          <p:nvPr/>
        </p:nvSpPr>
        <p:spPr>
          <a:xfrm>
            <a:off x="9071937" y="3219854"/>
            <a:ext cx="2954230" cy="1446221"/>
          </a:xfrm>
          <a:prstGeom prst="rect">
            <a:avLst/>
          </a:prstGeom>
          <a:solidFill>
            <a:srgbClr val="0D5B8C"/>
          </a:solidFill>
        </p:spPr>
        <p:txBody>
          <a:bodyPr anchor="ctr"/>
          <a:lstStyle>
            <a:lvl1pPr marL="0" indent="0" algn="l" defTabSz="457200" rtl="0" eaLnBrk="1" latinLnBrk="0" hangingPunct="1">
              <a:spcBef>
                <a:spcPct val="20000"/>
              </a:spcBef>
              <a:buFont typeface="Arial" panose="020B0604020202020204" pitchFamily="34" charset="0"/>
              <a:buNone/>
              <a:defRPr sz="1200" kern="1200">
                <a:solidFill>
                  <a:srgbClr val="00467F"/>
                </a:solidFill>
                <a:latin typeface="Arial" panose="020B0604020202020204" pitchFamily="34" charset="0"/>
                <a:ea typeface="+mn-ea"/>
                <a:cs typeface="Arial" panose="020B0604020202020204" pitchFamily="34" charset="0"/>
              </a:defRPr>
            </a:lvl1pPr>
            <a:lvl2pPr marL="371475" indent="-142875" algn="l" defTabSz="4572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9pPr>
          </a:lstStyle>
          <a:p>
            <a:pPr algn="ctr"/>
            <a:r>
              <a:rPr lang="en-US" sz="2000" b="1" dirty="0">
                <a:solidFill>
                  <a:schemeClr val="bg1"/>
                </a:solidFill>
                <a:latin typeface="Arial Nova Cond" panose="020B0506020202020204" pitchFamily="34" charset="0"/>
              </a:rPr>
              <a:t>Do You Qualify?</a:t>
            </a:r>
          </a:p>
          <a:p>
            <a:pPr algn="ctr"/>
            <a:endParaRPr lang="en-US" sz="1100" b="1" dirty="0">
              <a:solidFill>
                <a:schemeClr val="bg1"/>
              </a:solidFill>
              <a:latin typeface="Arial Nova Cond" panose="020B0506020202020204" pitchFamily="34" charset="0"/>
            </a:endParaRPr>
          </a:p>
          <a:p>
            <a:pPr marL="171450" indent="-171450">
              <a:buFont typeface="Arial" panose="020B0604020202020204" pitchFamily="34" charset="0"/>
              <a:buChar char="•"/>
            </a:pPr>
            <a:r>
              <a:rPr lang="en-US" sz="1700" dirty="0">
                <a:solidFill>
                  <a:schemeClr val="bg1"/>
                </a:solidFill>
                <a:latin typeface="Arial Nova Cond" panose="020B0506020202020204" pitchFamily="34" charset="0"/>
              </a:rPr>
              <a:t>Visit TeladocHealth.com/Smile</a:t>
            </a:r>
          </a:p>
          <a:p>
            <a:pPr marL="171450" indent="-171450">
              <a:buFont typeface="Arial" panose="020B0604020202020204" pitchFamily="34" charset="0"/>
              <a:buChar char="•"/>
            </a:pPr>
            <a:r>
              <a:rPr lang="en-US" sz="1700" dirty="0">
                <a:solidFill>
                  <a:schemeClr val="bg1"/>
                </a:solidFill>
                <a:latin typeface="Arial Nova Cond" panose="020B0506020202020204" pitchFamily="34" charset="0"/>
              </a:rPr>
              <a:t>Or call 800-835-2362</a:t>
            </a:r>
          </a:p>
        </p:txBody>
      </p:sp>
    </p:spTree>
    <p:extLst>
      <p:ext uri="{BB962C8B-B14F-4D97-AF65-F5344CB8AC3E}">
        <p14:creationId xmlns:p14="http://schemas.microsoft.com/office/powerpoint/2010/main" val="1892729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4BFF96-3346-C080-9CCC-E3294042DE5B}"/>
              </a:ext>
            </a:extLst>
          </p:cNvPr>
          <p:cNvSpPr>
            <a:spLocks noGrp="1"/>
          </p:cNvSpPr>
          <p:nvPr>
            <p:ph type="sldNum" sz="quarter" idx="12"/>
          </p:nvPr>
        </p:nvSpPr>
        <p:spPr/>
        <p:txBody>
          <a:bodyPr/>
          <a:lstStyle/>
          <a:p>
            <a:fld id="{B9CCF627-3D04-48DA-9564-5864B7D60EF7}" type="slidenum">
              <a:rPr lang="en-US" smtClean="0"/>
              <a:t>38</a:t>
            </a:fld>
            <a:endParaRPr lang="en-US" dirty="0"/>
          </a:p>
        </p:txBody>
      </p:sp>
      <p:grpSp>
        <p:nvGrpSpPr>
          <p:cNvPr id="2" name="Group 1">
            <a:extLst>
              <a:ext uri="{FF2B5EF4-FFF2-40B4-BE49-F238E27FC236}">
                <a16:creationId xmlns:a16="http://schemas.microsoft.com/office/drawing/2014/main" id="{4548E3B2-411F-7AF1-9464-C3C6EB6CDBE7}"/>
              </a:ext>
            </a:extLst>
          </p:cNvPr>
          <p:cNvGrpSpPr/>
          <p:nvPr/>
        </p:nvGrpSpPr>
        <p:grpSpPr>
          <a:xfrm>
            <a:off x="0" y="-102336"/>
            <a:ext cx="12369522" cy="9277141"/>
            <a:chOff x="0" y="-102336"/>
            <a:chExt cx="12369522" cy="9277141"/>
          </a:xfrm>
        </p:grpSpPr>
        <p:pic>
          <p:nvPicPr>
            <p:cNvPr id="3" name="Picture 2" descr="A large crowd of people outside&#10;&#10;Description automatically generated">
              <a:extLst>
                <a:ext uri="{FF2B5EF4-FFF2-40B4-BE49-F238E27FC236}">
                  <a16:creationId xmlns:a16="http://schemas.microsoft.com/office/drawing/2014/main" id="{C6C07427-D60E-565A-3908-D2C6AD757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336"/>
              <a:ext cx="12369521" cy="9277141"/>
            </a:xfrm>
            <a:prstGeom prst="rect">
              <a:avLst/>
            </a:prstGeom>
          </p:spPr>
        </p:pic>
        <p:grpSp>
          <p:nvGrpSpPr>
            <p:cNvPr id="5" name="Group 4">
              <a:extLst>
                <a:ext uri="{FF2B5EF4-FFF2-40B4-BE49-F238E27FC236}">
                  <a16:creationId xmlns:a16="http://schemas.microsoft.com/office/drawing/2014/main" id="{CBD1FA77-FD71-F50E-2172-8DE86CB956D5}"/>
                </a:ext>
              </a:extLst>
            </p:cNvPr>
            <p:cNvGrpSpPr/>
            <p:nvPr/>
          </p:nvGrpSpPr>
          <p:grpSpPr>
            <a:xfrm>
              <a:off x="6213219" y="1516569"/>
              <a:ext cx="6156303" cy="3379624"/>
              <a:chOff x="6213219" y="1516569"/>
              <a:chExt cx="6156303" cy="3379624"/>
            </a:xfrm>
          </p:grpSpPr>
          <p:pic>
            <p:nvPicPr>
              <p:cNvPr id="7" name="Picture 4" descr="City of Woodstock, Georgia">
                <a:extLst>
                  <a:ext uri="{FF2B5EF4-FFF2-40B4-BE49-F238E27FC236}">
                    <a16:creationId xmlns:a16="http://schemas.microsoft.com/office/drawing/2014/main" id="{095209C6-DF6C-325C-9AA1-BE3856B47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845" y="1516569"/>
                <a:ext cx="4663366" cy="233168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791FD68-DC18-011A-8686-4964E99CC0B1}"/>
                  </a:ext>
                </a:extLst>
              </p:cNvPr>
              <p:cNvSpPr/>
              <p:nvPr/>
            </p:nvSpPr>
            <p:spPr>
              <a:xfrm>
                <a:off x="6557211" y="3848252"/>
                <a:ext cx="5812310" cy="10479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0CCC842-C9E4-25BE-9789-7E1F20D14BBC}"/>
                  </a:ext>
                </a:extLst>
              </p:cNvPr>
              <p:cNvSpPr txBox="1"/>
              <p:nvPr/>
            </p:nvSpPr>
            <p:spPr>
              <a:xfrm>
                <a:off x="6213219" y="4019028"/>
                <a:ext cx="5356255" cy="584775"/>
              </a:xfrm>
              <a:prstGeom prst="rect">
                <a:avLst/>
              </a:prstGeom>
              <a:noFill/>
            </p:spPr>
            <p:txBody>
              <a:bodyPr wrap="square" rtlCol="0">
                <a:spAutoFit/>
              </a:bodyPr>
              <a:lstStyle/>
              <a:p>
                <a:pPr algn="ctr"/>
                <a:r>
                  <a:rPr lang="en-US" sz="3200" b="1" dirty="0">
                    <a:solidFill>
                      <a:srgbClr val="124A7B"/>
                    </a:solidFill>
                    <a:latin typeface="Arial Nova Cond" panose="020B0506020202020204" pitchFamily="34" charset="0"/>
                  </a:rPr>
                  <a:t>Tax-Advantaged Accounts</a:t>
                </a:r>
                <a:endParaRPr lang="en-US" sz="1400" dirty="0">
                  <a:solidFill>
                    <a:srgbClr val="124A7B"/>
                  </a:solidFill>
                  <a:latin typeface="Arial Nova Cond" panose="020B0506020202020204" pitchFamily="34" charset="0"/>
                </a:endParaRPr>
              </a:p>
            </p:txBody>
          </p:sp>
          <p:pic>
            <p:nvPicPr>
              <p:cNvPr id="11" name="Picture 10">
                <a:extLst>
                  <a:ext uri="{FF2B5EF4-FFF2-40B4-BE49-F238E27FC236}">
                    <a16:creationId xmlns:a16="http://schemas.microsoft.com/office/drawing/2014/main" id="{F7574A28-6299-0B9C-FCE6-6C9A1EE9776E}"/>
                  </a:ext>
                </a:extLst>
              </p:cNvPr>
              <p:cNvPicPr>
                <a:picLocks noChangeAspect="1"/>
              </p:cNvPicPr>
              <p:nvPr/>
            </p:nvPicPr>
            <p:blipFill>
              <a:blip r:embed="rId4"/>
              <a:stretch>
                <a:fillRect/>
              </a:stretch>
            </p:blipFill>
            <p:spPr>
              <a:xfrm>
                <a:off x="11361211" y="3848250"/>
                <a:ext cx="1008311" cy="1047941"/>
              </a:xfrm>
              <a:prstGeom prst="rect">
                <a:avLst/>
              </a:prstGeom>
            </p:spPr>
          </p:pic>
          <p:pic>
            <p:nvPicPr>
              <p:cNvPr id="12" name="Picture 11">
                <a:extLst>
                  <a:ext uri="{FF2B5EF4-FFF2-40B4-BE49-F238E27FC236}">
                    <a16:creationId xmlns:a16="http://schemas.microsoft.com/office/drawing/2014/main" id="{3AF9BC5E-F118-3172-8707-630E7D07A8AD}"/>
                  </a:ext>
                </a:extLst>
              </p:cNvPr>
              <p:cNvPicPr>
                <a:picLocks noChangeAspect="1"/>
              </p:cNvPicPr>
              <p:nvPr/>
            </p:nvPicPr>
            <p:blipFill>
              <a:blip r:embed="rId5"/>
              <a:stretch>
                <a:fillRect/>
              </a:stretch>
            </p:blipFill>
            <p:spPr>
              <a:xfrm>
                <a:off x="11225481" y="3848248"/>
                <a:ext cx="1144040" cy="1047941"/>
              </a:xfrm>
              <a:prstGeom prst="rect">
                <a:avLst/>
              </a:prstGeom>
            </p:spPr>
          </p:pic>
        </p:grpSp>
      </p:grpSp>
    </p:spTree>
    <p:extLst>
      <p:ext uri="{BB962C8B-B14F-4D97-AF65-F5344CB8AC3E}">
        <p14:creationId xmlns:p14="http://schemas.microsoft.com/office/powerpoint/2010/main" val="3641743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lstStyle/>
          <a:p>
            <a:r>
              <a:rPr lang="en-US" dirty="0">
                <a:solidFill>
                  <a:schemeClr val="bg1">
                    <a:lumMod val="65000"/>
                  </a:schemeClr>
                </a:solidFill>
              </a:rPr>
              <a:t>Tax-Advantaged Accounts </a:t>
            </a:r>
            <a:endParaRPr lang="en-US" dirty="0"/>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39</a:t>
            </a:fld>
            <a:endParaRPr lang="en-US" dirty="0"/>
          </a:p>
        </p:txBody>
      </p:sp>
      <p:sp>
        <p:nvSpPr>
          <p:cNvPr id="9" name="Content Placeholder 2">
            <a:extLst>
              <a:ext uri="{FF2B5EF4-FFF2-40B4-BE49-F238E27FC236}">
                <a16:creationId xmlns:a16="http://schemas.microsoft.com/office/drawing/2014/main" id="{8EAB963F-3407-6EA2-5E18-80AA1E549FED}"/>
              </a:ext>
            </a:extLst>
          </p:cNvPr>
          <p:cNvSpPr>
            <a:spLocks noGrp="1"/>
          </p:cNvSpPr>
          <p:nvPr>
            <p:ph idx="1"/>
          </p:nvPr>
        </p:nvSpPr>
        <p:spPr>
          <a:xfrm>
            <a:off x="3104148" y="1762220"/>
            <a:ext cx="8592552" cy="3413487"/>
          </a:xfrm>
        </p:spPr>
        <p:txBody>
          <a:bodyPr>
            <a:normAutofit/>
          </a:bodyPr>
          <a:lstStyle/>
          <a:p>
            <a:pPr marL="0" lvl="0" indent="0">
              <a:buNone/>
            </a:pPr>
            <a:r>
              <a:rPr lang="en-US" b="1" dirty="0"/>
              <a:t>You have four tax-advantaged account options available to you through the City of Woodstock: </a:t>
            </a:r>
          </a:p>
          <a:p>
            <a:pPr lvl="1">
              <a:buFont typeface="Arial"/>
              <a:buChar char="•"/>
            </a:pPr>
            <a:r>
              <a:rPr lang="en-US" sz="2800" dirty="0"/>
              <a:t>Flexible Spending Accounts (FSA)</a:t>
            </a:r>
          </a:p>
          <a:p>
            <a:pPr lvl="2">
              <a:buFont typeface="Arial"/>
              <a:buChar char="•"/>
            </a:pPr>
            <a:r>
              <a:rPr lang="en-US" sz="2800" dirty="0"/>
              <a:t>Healthcare FSA</a:t>
            </a:r>
          </a:p>
          <a:p>
            <a:pPr lvl="2">
              <a:buFont typeface="Arial"/>
              <a:buChar char="•"/>
            </a:pPr>
            <a:r>
              <a:rPr lang="en-US" sz="2800" dirty="0"/>
              <a:t>Limited Purpose FSA</a:t>
            </a:r>
          </a:p>
          <a:p>
            <a:pPr lvl="2">
              <a:buFont typeface="Arial"/>
              <a:buChar char="•"/>
            </a:pPr>
            <a:r>
              <a:rPr lang="en-US" sz="2800" dirty="0"/>
              <a:t>Dependent Care FSA</a:t>
            </a:r>
          </a:p>
          <a:p>
            <a:pPr lvl="1">
              <a:buFont typeface="Arial"/>
              <a:buChar char="•"/>
            </a:pPr>
            <a:r>
              <a:rPr lang="en-US" sz="2800" dirty="0"/>
              <a:t>Health Savings Accounts (HSA)</a:t>
            </a:r>
          </a:p>
          <a:p>
            <a:pPr lvl="1">
              <a:buFont typeface="Arial"/>
              <a:buChar char="•"/>
            </a:pPr>
            <a:endParaRPr lang="en-US" sz="2800" dirty="0"/>
          </a:p>
          <a:p>
            <a:endParaRPr lang="en-US" dirty="0"/>
          </a:p>
        </p:txBody>
      </p:sp>
      <p:pic>
        <p:nvPicPr>
          <p:cNvPr id="10" name="Graphic 9" descr="Piggy Bank with solid fill">
            <a:extLst>
              <a:ext uri="{FF2B5EF4-FFF2-40B4-BE49-F238E27FC236}">
                <a16:creationId xmlns:a16="http://schemas.microsoft.com/office/drawing/2014/main" id="{29DEABCF-3143-4567-FAD7-AABEAD47A5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77778" y="2059489"/>
            <a:ext cx="2590800" cy="2590800"/>
          </a:xfrm>
          <a:prstGeom prst="rect">
            <a:avLst/>
          </a:prstGeom>
        </p:spPr>
      </p:pic>
      <p:pic>
        <p:nvPicPr>
          <p:cNvPr id="2050" name="Picture 2" descr="Optum Bank Data Tool Uses Artificial Intelligence, Advanced Analytics to  Help People Increase Health Savings | Business Wire">
            <a:extLst>
              <a:ext uri="{FF2B5EF4-FFF2-40B4-BE49-F238E27FC236}">
                <a16:creationId xmlns:a16="http://schemas.microsoft.com/office/drawing/2014/main" id="{E2DB6C5E-8137-C6D9-48E4-5FA081226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5865" y="555128"/>
            <a:ext cx="1465521" cy="7657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BC715738-7AF5-59A6-DB50-5334AC6560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8715218" y="712735"/>
            <a:ext cx="1221227" cy="66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86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8C2F-0021-43D5-B0DE-085D9E0335A4}"/>
              </a:ext>
            </a:extLst>
          </p:cNvPr>
          <p:cNvSpPr>
            <a:spLocks noGrp="1"/>
          </p:cNvSpPr>
          <p:nvPr>
            <p:ph type="title"/>
          </p:nvPr>
        </p:nvSpPr>
        <p:spPr/>
        <p:txBody>
          <a:bodyPr>
            <a:normAutofit/>
          </a:bodyPr>
          <a:lstStyle/>
          <a:p>
            <a:r>
              <a:rPr lang="en-US" dirty="0">
                <a:solidFill>
                  <a:schemeClr val="bg1">
                    <a:lumMod val="65000"/>
                  </a:schemeClr>
                </a:solidFill>
              </a:rPr>
              <a:t>What is a Qualifying Life Event (QLE)? </a:t>
            </a:r>
          </a:p>
        </p:txBody>
      </p:sp>
      <p:sp>
        <p:nvSpPr>
          <p:cNvPr id="3" name="Content Placeholder 2">
            <a:extLst>
              <a:ext uri="{FF2B5EF4-FFF2-40B4-BE49-F238E27FC236}">
                <a16:creationId xmlns:a16="http://schemas.microsoft.com/office/drawing/2014/main" id="{3214ABAA-1517-42A9-9B45-6A1977BFD4F1}"/>
              </a:ext>
            </a:extLst>
          </p:cNvPr>
          <p:cNvSpPr>
            <a:spLocks noGrp="1"/>
          </p:cNvSpPr>
          <p:nvPr>
            <p:ph idx="1"/>
          </p:nvPr>
        </p:nvSpPr>
        <p:spPr>
          <a:xfrm>
            <a:off x="4014650" y="1825625"/>
            <a:ext cx="7339149" cy="4351338"/>
          </a:xfrm>
        </p:spPr>
        <p:txBody>
          <a:bodyPr/>
          <a:lstStyle/>
          <a:p>
            <a:r>
              <a:rPr lang="en-US" dirty="0"/>
              <a:t>A “life change” which enables employees to enroll or change benefits outside of open enrollment. </a:t>
            </a:r>
          </a:p>
          <a:p>
            <a:r>
              <a:rPr lang="en-US" dirty="0"/>
              <a:t>Some examples are:</a:t>
            </a:r>
          </a:p>
          <a:p>
            <a:pPr lvl="1"/>
            <a:r>
              <a:rPr lang="en-US" dirty="0"/>
              <a:t>Birth or Adoption of a Child</a:t>
            </a:r>
          </a:p>
          <a:p>
            <a:pPr lvl="1"/>
            <a:r>
              <a:rPr lang="en-US" dirty="0"/>
              <a:t>Marriage, Divorce or Legal Separation </a:t>
            </a:r>
          </a:p>
          <a:p>
            <a:pPr lvl="1"/>
            <a:r>
              <a:rPr lang="en-US" dirty="0"/>
              <a:t>Death of a Legal Spouse or Dependent Child</a:t>
            </a:r>
          </a:p>
          <a:p>
            <a:pPr lvl="1"/>
            <a:r>
              <a:rPr lang="en-US" dirty="0"/>
              <a:t>Change in your Spouse’s employment status that results in a loss or gain of coverage</a:t>
            </a:r>
          </a:p>
          <a:p>
            <a:endParaRPr lang="en-US" dirty="0"/>
          </a:p>
        </p:txBody>
      </p:sp>
      <p:sp>
        <p:nvSpPr>
          <p:cNvPr id="4" name="Slide Number Placeholder 3">
            <a:extLst>
              <a:ext uri="{FF2B5EF4-FFF2-40B4-BE49-F238E27FC236}">
                <a16:creationId xmlns:a16="http://schemas.microsoft.com/office/drawing/2014/main" id="{9DDB8552-E4EC-49AC-96A5-BD0B6649DA1C}"/>
              </a:ext>
            </a:extLst>
          </p:cNvPr>
          <p:cNvSpPr>
            <a:spLocks noGrp="1"/>
          </p:cNvSpPr>
          <p:nvPr>
            <p:ph type="sldNum" sz="quarter" idx="12"/>
          </p:nvPr>
        </p:nvSpPr>
        <p:spPr/>
        <p:txBody>
          <a:bodyPr/>
          <a:lstStyle/>
          <a:p>
            <a:fld id="{B9CCF627-3D04-48DA-9564-5864B7D60EF7}" type="slidenum">
              <a:rPr lang="en-US" smtClean="0"/>
              <a:t>4</a:t>
            </a:fld>
            <a:endParaRPr lang="en-US" dirty="0"/>
          </a:p>
        </p:txBody>
      </p:sp>
      <p:pic>
        <p:nvPicPr>
          <p:cNvPr id="7" name="Graphic 6" descr="Woman with stroller">
            <a:extLst>
              <a:ext uri="{FF2B5EF4-FFF2-40B4-BE49-F238E27FC236}">
                <a16:creationId xmlns:a16="http://schemas.microsoft.com/office/drawing/2014/main" id="{6A36EF13-C17D-4CE0-9F34-EAE9D44E6F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5085" y="2190755"/>
            <a:ext cx="2476490" cy="2476490"/>
          </a:xfrm>
          <a:prstGeom prst="rect">
            <a:avLst/>
          </a:prstGeom>
        </p:spPr>
      </p:pic>
    </p:spTree>
    <p:extLst>
      <p:ext uri="{BB962C8B-B14F-4D97-AF65-F5344CB8AC3E}">
        <p14:creationId xmlns:p14="http://schemas.microsoft.com/office/powerpoint/2010/main" val="1480076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lstStyle/>
          <a:p>
            <a:r>
              <a:rPr lang="en-US" dirty="0">
                <a:solidFill>
                  <a:schemeClr val="bg1">
                    <a:lumMod val="65000"/>
                  </a:schemeClr>
                </a:solidFill>
              </a:rPr>
              <a:t>Health Savings Account</a:t>
            </a:r>
            <a:endParaRPr lang="en-US" dirty="0"/>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40</a:t>
            </a:fld>
            <a:endParaRPr lang="en-US" dirty="0"/>
          </a:p>
        </p:txBody>
      </p:sp>
      <p:sp>
        <p:nvSpPr>
          <p:cNvPr id="6" name="Content Placeholder 2">
            <a:extLst>
              <a:ext uri="{FF2B5EF4-FFF2-40B4-BE49-F238E27FC236}">
                <a16:creationId xmlns:a16="http://schemas.microsoft.com/office/drawing/2014/main" id="{31F10B3F-A6C8-4C26-9CBD-80E76ADA86F4}"/>
              </a:ext>
            </a:extLst>
          </p:cNvPr>
          <p:cNvSpPr>
            <a:spLocks noGrp="1"/>
          </p:cNvSpPr>
          <p:nvPr>
            <p:ph idx="1"/>
          </p:nvPr>
        </p:nvSpPr>
        <p:spPr>
          <a:xfrm>
            <a:off x="838200" y="1501775"/>
            <a:ext cx="10816988" cy="2833909"/>
          </a:xfrm>
        </p:spPr>
        <p:txBody>
          <a:bodyPr>
            <a:normAutofit/>
          </a:bodyPr>
          <a:lstStyle/>
          <a:p>
            <a:r>
              <a:rPr lang="en-US" sz="2400" dirty="0"/>
              <a:t>Being enrolled in the HDHP Medical plan option gives you access to a </a:t>
            </a:r>
            <a:r>
              <a:rPr lang="en-US" sz="2400" b="1" dirty="0"/>
              <a:t>Health Savings Account (HSA)</a:t>
            </a:r>
            <a:r>
              <a:rPr lang="en-US" sz="2400" dirty="0"/>
              <a:t>. This is an account that allows you to set aside tax-free dollars to save money to pay for eligible healthcare expenses! </a:t>
            </a:r>
          </a:p>
          <a:p>
            <a:r>
              <a:rPr lang="en-US" sz="2400" dirty="0"/>
              <a:t>The City of Woodstock will contribute $750 for individual and $1,500 for family tiers.</a:t>
            </a:r>
          </a:p>
          <a:p>
            <a:r>
              <a:rPr lang="en-US" sz="2400" dirty="0"/>
              <a:t>You can view your account details through your UMR account login or on Optum directly. </a:t>
            </a:r>
          </a:p>
          <a:p>
            <a:r>
              <a:rPr lang="en-US" sz="2400" dirty="0"/>
              <a:t>The account </a:t>
            </a:r>
            <a:r>
              <a:rPr lang="en-US" sz="2400" b="1" dirty="0"/>
              <a:t>belongs to you</a:t>
            </a:r>
            <a:r>
              <a:rPr lang="en-US" sz="2400" dirty="0"/>
              <a:t> and you take it with you should you ever leave the City.</a:t>
            </a:r>
          </a:p>
          <a:p>
            <a:pPr marL="0" indent="0">
              <a:buNone/>
            </a:pPr>
            <a:endParaRPr lang="en-US" sz="2400" dirty="0"/>
          </a:p>
          <a:p>
            <a:endParaRPr lang="en-US" sz="2400" dirty="0"/>
          </a:p>
        </p:txBody>
      </p:sp>
      <p:graphicFrame>
        <p:nvGraphicFramePr>
          <p:cNvPr id="8" name="Table 13">
            <a:extLst>
              <a:ext uri="{FF2B5EF4-FFF2-40B4-BE49-F238E27FC236}">
                <a16:creationId xmlns:a16="http://schemas.microsoft.com/office/drawing/2014/main" id="{40F2BB1E-79DD-4F8C-BAC1-2C0F70735ECE}"/>
              </a:ext>
            </a:extLst>
          </p:cNvPr>
          <p:cNvGraphicFramePr>
            <a:graphicFrameLocks/>
          </p:cNvGraphicFramePr>
          <p:nvPr>
            <p:extLst>
              <p:ext uri="{D42A27DB-BD31-4B8C-83A1-F6EECF244321}">
                <p14:modId xmlns:p14="http://schemas.microsoft.com/office/powerpoint/2010/main" val="696642380"/>
              </p:ext>
            </p:extLst>
          </p:nvPr>
        </p:nvGraphicFramePr>
        <p:xfrm>
          <a:off x="1547087" y="4602384"/>
          <a:ext cx="9097826" cy="1554480"/>
        </p:xfrm>
        <a:graphic>
          <a:graphicData uri="http://schemas.openxmlformats.org/drawingml/2006/table">
            <a:tbl>
              <a:tblPr firstRow="1" bandRow="1">
                <a:tableStyleId>{5C22544A-7EE6-4342-B048-85BDC9FD1C3A}</a:tableStyleId>
              </a:tblPr>
              <a:tblGrid>
                <a:gridCol w="4548913">
                  <a:extLst>
                    <a:ext uri="{9D8B030D-6E8A-4147-A177-3AD203B41FA5}">
                      <a16:colId xmlns:a16="http://schemas.microsoft.com/office/drawing/2014/main" val="3144870291"/>
                    </a:ext>
                  </a:extLst>
                </a:gridCol>
                <a:gridCol w="4548913">
                  <a:extLst>
                    <a:ext uri="{9D8B030D-6E8A-4147-A177-3AD203B41FA5}">
                      <a16:colId xmlns:a16="http://schemas.microsoft.com/office/drawing/2014/main" val="2500959198"/>
                    </a:ext>
                  </a:extLst>
                </a:gridCol>
              </a:tblGrid>
              <a:tr h="354472">
                <a:tc>
                  <a:txBody>
                    <a:bodyPr/>
                    <a:lstStyle/>
                    <a:p>
                      <a:pPr algn="ctr"/>
                      <a:r>
                        <a:rPr lang="en-US" sz="2000" b="1" dirty="0">
                          <a:latin typeface="Arial Nova Cond" panose="020B0506020202020204" pitchFamily="34" charset="0"/>
                        </a:rPr>
                        <a:t>Individual Maximum</a:t>
                      </a:r>
                    </a:p>
                  </a:txBody>
                  <a:tcPr>
                    <a:lnR w="38100" cap="flat" cmpd="sng" algn="ctr">
                      <a:solidFill>
                        <a:schemeClr val="bg1"/>
                      </a:solidFill>
                      <a:prstDash val="solid"/>
                      <a:round/>
                      <a:headEnd type="none" w="med" len="med"/>
                      <a:tailEnd type="none" w="med" len="med"/>
                    </a:lnR>
                    <a:solidFill>
                      <a:srgbClr val="124A7B"/>
                    </a:solidFill>
                  </a:tcPr>
                </a:tc>
                <a:tc>
                  <a:txBody>
                    <a:bodyPr/>
                    <a:lstStyle/>
                    <a:p>
                      <a:pPr algn="ctr"/>
                      <a:r>
                        <a:rPr lang="en-US" sz="2000" b="1" dirty="0">
                          <a:latin typeface="Arial Nova Cond" panose="020B0506020202020204" pitchFamily="34" charset="0"/>
                        </a:rPr>
                        <a:t>Family Maximum</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extLst>
                  <a:ext uri="{0D108BD9-81ED-4DB2-BD59-A6C34878D82A}">
                    <a16:rowId xmlns:a16="http://schemas.microsoft.com/office/drawing/2014/main" val="4039831665"/>
                  </a:ext>
                </a:extLst>
              </a:tr>
              <a:tr h="354472">
                <a:tc>
                  <a:txBody>
                    <a:bodyPr/>
                    <a:lstStyle/>
                    <a:p>
                      <a:pPr marL="0" algn="ctr" defTabSz="914400" rtl="0" eaLnBrk="1" latinLnBrk="0" hangingPunct="1"/>
                      <a:r>
                        <a:rPr lang="en-US" sz="2000" b="1" kern="1200" dirty="0">
                          <a:solidFill>
                            <a:schemeClr val="dk1"/>
                          </a:solidFill>
                          <a:latin typeface="Arial Nova Cond" panose="020B0506020202020204" pitchFamily="34" charset="0"/>
                          <a:ea typeface="+mn-ea"/>
                          <a:cs typeface="+mn-cs"/>
                        </a:rPr>
                        <a:t>$4,150</a:t>
                      </a:r>
                    </a:p>
                  </a:txBody>
                  <a:tcP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US" sz="2000" b="1" dirty="0">
                          <a:latin typeface="Arial Nova Cond" panose="020B0506020202020204" pitchFamily="34" charset="0"/>
                        </a:rPr>
                        <a:t>$8,300</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03247897"/>
                  </a:ext>
                </a:extLst>
              </a:tr>
              <a:tr h="35447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Arial Nova Cond" panose="020B0506020202020204" pitchFamily="34" charset="0"/>
                        </a:rPr>
                        <a:t>If you are over 55, you can contribute an </a:t>
                      </a:r>
                      <a:r>
                        <a:rPr lang="en-US" sz="2000" b="0" dirty="0">
                          <a:solidFill>
                            <a:schemeClr val="tx1"/>
                          </a:solidFill>
                          <a:latin typeface="Arial Nova Cond" panose="020B0506020202020204" pitchFamily="34" charset="0"/>
                        </a:rPr>
                        <a:t>additional $1,000 per </a:t>
                      </a:r>
                      <a:r>
                        <a:rPr lang="en-US" sz="2000" b="0" dirty="0">
                          <a:latin typeface="Arial Nova Cond" panose="020B0506020202020204" pitchFamily="34" charset="0"/>
                        </a:rPr>
                        <a:t>year.</a:t>
                      </a:r>
                    </a:p>
                  </a:txBody>
                  <a:tcPr>
                    <a:lnR w="38100" cap="flat" cmpd="sng" algn="ctr">
                      <a:solidFill>
                        <a:schemeClr val="bg1"/>
                      </a:solidFill>
                      <a:prstDash val="solid"/>
                      <a:round/>
                      <a:headEnd type="none" w="med" len="med"/>
                      <a:tailEnd type="none" w="med" len="med"/>
                    </a:lnR>
                    <a:solidFill>
                      <a:schemeClr val="bg1">
                        <a:lumMod val="95000"/>
                      </a:schemeClr>
                    </a:solidFill>
                  </a:tcPr>
                </a:tc>
                <a:tc hMerge="1">
                  <a:txBody>
                    <a:bodyPr/>
                    <a:lstStyle/>
                    <a:p>
                      <a:pPr algn="ctr"/>
                      <a:endParaRPr lang="en-US" sz="2000" b="1" dirty="0">
                        <a:latin typeface="Arial Nova Cond" panose="020B0506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448101900"/>
                  </a:ext>
                </a:extLst>
              </a:tr>
              <a:tr h="32720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Nova Cond" panose="020B0506020202020204" pitchFamily="34" charset="0"/>
                        </a:rPr>
                        <a:t>(Maximums include City of Woodstock employer contributions) </a:t>
                      </a:r>
                    </a:p>
                  </a:txBody>
                  <a:tcPr>
                    <a:lnR w="38100" cap="flat" cmpd="sng" algn="ctr">
                      <a:solidFill>
                        <a:schemeClr val="bg1"/>
                      </a:solidFill>
                      <a:prstDash val="solid"/>
                      <a:round/>
                      <a:headEnd type="none" w="med" len="med"/>
                      <a:tailEnd type="none" w="med" len="med"/>
                    </a:lnR>
                    <a:solidFill>
                      <a:schemeClr val="bg1">
                        <a:lumMod val="95000"/>
                      </a:schemeClr>
                    </a:solidFill>
                  </a:tcPr>
                </a:tc>
                <a:tc hMerge="1">
                  <a:txBody>
                    <a:bodyPr/>
                    <a:lstStyle/>
                    <a:p>
                      <a:endParaRPr lang="en-US"/>
                    </a:p>
                  </a:txBody>
                  <a:tcPr/>
                </a:tc>
                <a:extLst>
                  <a:ext uri="{0D108BD9-81ED-4DB2-BD59-A6C34878D82A}">
                    <a16:rowId xmlns:a16="http://schemas.microsoft.com/office/drawing/2014/main" val="3515153061"/>
                  </a:ext>
                </a:extLst>
              </a:tr>
            </a:tbl>
          </a:graphicData>
        </a:graphic>
      </p:graphicFrame>
      <p:pic>
        <p:nvPicPr>
          <p:cNvPr id="7" name="Picture 2" descr="Optum Bank Data Tool Uses Artificial Intelligence, Advanced Analytics to  Help People Increase Health Savings | Business Wire">
            <a:extLst>
              <a:ext uri="{FF2B5EF4-FFF2-40B4-BE49-F238E27FC236}">
                <a16:creationId xmlns:a16="http://schemas.microsoft.com/office/drawing/2014/main" id="{209DC47D-9882-56A4-F727-BEA8917D3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8157" y="587027"/>
            <a:ext cx="1465521" cy="76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847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lstStyle/>
          <a:p>
            <a:r>
              <a:rPr lang="en-US" dirty="0">
                <a:solidFill>
                  <a:schemeClr val="bg1">
                    <a:lumMod val="65000"/>
                  </a:schemeClr>
                </a:solidFill>
              </a:rPr>
              <a:t>Flexible Spending Accounts</a:t>
            </a:r>
            <a:endParaRPr lang="en-US" dirty="0"/>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41</a:t>
            </a:fld>
            <a:endParaRPr lang="en-US" dirty="0"/>
          </a:p>
        </p:txBody>
      </p:sp>
      <p:sp>
        <p:nvSpPr>
          <p:cNvPr id="6" name="Content Placeholder 2">
            <a:extLst>
              <a:ext uri="{FF2B5EF4-FFF2-40B4-BE49-F238E27FC236}">
                <a16:creationId xmlns:a16="http://schemas.microsoft.com/office/drawing/2014/main" id="{31F10B3F-A6C8-4C26-9CBD-80E76ADA86F4}"/>
              </a:ext>
            </a:extLst>
          </p:cNvPr>
          <p:cNvSpPr>
            <a:spLocks noGrp="1"/>
          </p:cNvSpPr>
          <p:nvPr>
            <p:ph idx="1"/>
          </p:nvPr>
        </p:nvSpPr>
        <p:spPr>
          <a:xfrm>
            <a:off x="838200" y="1768475"/>
            <a:ext cx="10816988" cy="2833909"/>
          </a:xfrm>
        </p:spPr>
        <p:txBody>
          <a:bodyPr>
            <a:normAutofit/>
          </a:bodyPr>
          <a:lstStyle/>
          <a:p>
            <a:r>
              <a:rPr lang="en-US" dirty="0"/>
              <a:t>Flexible Spending Accounts (FSAs) enable you to put aside money for out-of-pocket health related expenses. FSAs are a way of using pre-tax payroll deductions to pay for either dependent care or non-reimbursable health expenses. </a:t>
            </a:r>
          </a:p>
          <a:p>
            <a:r>
              <a:rPr lang="en-US" dirty="0"/>
              <a:t>City of Woodstock’s FSA is on a plan year which runs from October 1 to September 30</a:t>
            </a:r>
          </a:p>
          <a:p>
            <a:endParaRPr lang="en-US" dirty="0"/>
          </a:p>
        </p:txBody>
      </p:sp>
      <p:graphicFrame>
        <p:nvGraphicFramePr>
          <p:cNvPr id="8" name="Table 13">
            <a:extLst>
              <a:ext uri="{FF2B5EF4-FFF2-40B4-BE49-F238E27FC236}">
                <a16:creationId xmlns:a16="http://schemas.microsoft.com/office/drawing/2014/main" id="{40F2BB1E-79DD-4F8C-BAC1-2C0F70735ECE}"/>
              </a:ext>
            </a:extLst>
          </p:cNvPr>
          <p:cNvGraphicFramePr>
            <a:graphicFrameLocks/>
          </p:cNvGraphicFramePr>
          <p:nvPr>
            <p:extLst>
              <p:ext uri="{D42A27DB-BD31-4B8C-83A1-F6EECF244321}">
                <p14:modId xmlns:p14="http://schemas.microsoft.com/office/powerpoint/2010/main" val="251425380"/>
              </p:ext>
            </p:extLst>
          </p:nvPr>
        </p:nvGraphicFramePr>
        <p:xfrm>
          <a:off x="1547087" y="4602384"/>
          <a:ext cx="9097826" cy="1421272"/>
        </p:xfrm>
        <a:graphic>
          <a:graphicData uri="http://schemas.openxmlformats.org/drawingml/2006/table">
            <a:tbl>
              <a:tblPr firstRow="1" bandRow="1">
                <a:tableStyleId>{5C22544A-7EE6-4342-B048-85BDC9FD1C3A}</a:tableStyleId>
              </a:tblPr>
              <a:tblGrid>
                <a:gridCol w="4548913">
                  <a:extLst>
                    <a:ext uri="{9D8B030D-6E8A-4147-A177-3AD203B41FA5}">
                      <a16:colId xmlns:a16="http://schemas.microsoft.com/office/drawing/2014/main" val="3144870291"/>
                    </a:ext>
                  </a:extLst>
                </a:gridCol>
                <a:gridCol w="4548913">
                  <a:extLst>
                    <a:ext uri="{9D8B030D-6E8A-4147-A177-3AD203B41FA5}">
                      <a16:colId xmlns:a16="http://schemas.microsoft.com/office/drawing/2014/main" val="2500959198"/>
                    </a:ext>
                  </a:extLst>
                </a:gridCol>
              </a:tblGrid>
              <a:tr h="395681">
                <a:tc>
                  <a:txBody>
                    <a:bodyPr/>
                    <a:lstStyle/>
                    <a:p>
                      <a:pPr algn="ctr"/>
                      <a:r>
                        <a:rPr lang="en-US" sz="2000" b="1" dirty="0">
                          <a:latin typeface="Arial Nova Cond" panose="020B0506020202020204" pitchFamily="34" charset="0"/>
                        </a:rPr>
                        <a:t>Healthcare &amp; Limited Purpose FSA</a:t>
                      </a:r>
                    </a:p>
                  </a:txBody>
                  <a:tcPr>
                    <a:lnR w="38100" cap="flat" cmpd="sng" algn="ctr">
                      <a:solidFill>
                        <a:schemeClr val="bg1"/>
                      </a:solidFill>
                      <a:prstDash val="solid"/>
                      <a:round/>
                      <a:headEnd type="none" w="med" len="med"/>
                      <a:tailEnd type="none" w="med" len="med"/>
                    </a:lnR>
                    <a:solidFill>
                      <a:srgbClr val="124A7B"/>
                    </a:solidFill>
                  </a:tcPr>
                </a:tc>
                <a:tc>
                  <a:txBody>
                    <a:bodyPr/>
                    <a:lstStyle/>
                    <a:p>
                      <a:pPr algn="ctr"/>
                      <a:r>
                        <a:rPr lang="en-US" sz="2000" b="1" dirty="0">
                          <a:latin typeface="Arial Nova Cond" panose="020B0506020202020204" pitchFamily="34" charset="0"/>
                        </a:rPr>
                        <a:t>Dependent Care FSA</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extLst>
                  <a:ext uri="{0D108BD9-81ED-4DB2-BD59-A6C34878D82A}">
                    <a16:rowId xmlns:a16="http://schemas.microsoft.com/office/drawing/2014/main" val="4039831665"/>
                  </a:ext>
                </a:extLst>
              </a:tr>
              <a:tr h="354472">
                <a:tc>
                  <a:txBody>
                    <a:bodyPr/>
                    <a:lstStyle/>
                    <a:p>
                      <a:pPr marL="0" algn="ctr" defTabSz="914400" rtl="0" eaLnBrk="1" latinLnBrk="0" hangingPunct="1"/>
                      <a:r>
                        <a:rPr lang="en-US" sz="2000" b="1" kern="1200" dirty="0">
                          <a:solidFill>
                            <a:schemeClr val="dk1"/>
                          </a:solidFill>
                          <a:latin typeface="Arial Nova Cond" panose="020B0506020202020204" pitchFamily="34" charset="0"/>
                          <a:ea typeface="+mn-ea"/>
                          <a:cs typeface="+mn-cs"/>
                        </a:rPr>
                        <a:t>Maximum Contribution $3,200</a:t>
                      </a:r>
                    </a:p>
                    <a:p>
                      <a:pPr marL="0" algn="ctr" defTabSz="914400" rtl="0" eaLnBrk="1" latinLnBrk="0" hangingPunct="1"/>
                      <a:r>
                        <a:rPr lang="en-US" sz="1800" b="0" i="1" kern="1200" dirty="0">
                          <a:solidFill>
                            <a:schemeClr val="dk1"/>
                          </a:solidFill>
                          <a:latin typeface="Arial Nova Cond" panose="020B0506020202020204" pitchFamily="34" charset="0"/>
                          <a:ea typeface="+mn-ea"/>
                          <a:cs typeface="+mn-cs"/>
                        </a:rPr>
                        <a:t>Up to $640 carryover available </a:t>
                      </a:r>
                    </a:p>
                  </a:txBody>
                  <a:tcP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US" sz="2000" b="1" kern="1200" dirty="0">
                          <a:solidFill>
                            <a:schemeClr val="dk1"/>
                          </a:solidFill>
                          <a:latin typeface="Arial Nova Cond" panose="020B0506020202020204" pitchFamily="34" charset="0"/>
                          <a:ea typeface="+mn-ea"/>
                          <a:cs typeface="+mn-cs"/>
                        </a:rPr>
                        <a:t>Maximum Contribution </a:t>
                      </a:r>
                      <a:r>
                        <a:rPr lang="en-US" sz="2000" b="1" dirty="0">
                          <a:latin typeface="Arial Nova Cond" panose="020B0506020202020204" pitchFamily="34" charset="0"/>
                        </a:rPr>
                        <a:t>$5,000</a:t>
                      </a:r>
                    </a:p>
                    <a:p>
                      <a:pPr algn="ctr"/>
                      <a:r>
                        <a:rPr lang="en-US" sz="1800" b="0" i="1" dirty="0">
                          <a:latin typeface="Arial Nova Cond" panose="020B0506020202020204" pitchFamily="34" charset="0"/>
                        </a:rPr>
                        <a:t>No carryover – “Use it or lose it”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03247897"/>
                  </a:ext>
                </a:extLst>
              </a:tr>
              <a:tr h="35447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0B0F0"/>
                          </a:solidFill>
                          <a:latin typeface="Arial Nova Cond" panose="020B0506020202020204" pitchFamily="34" charset="0"/>
                        </a:rPr>
                        <a:t>FSA Elections do not rollover, you must re-enroll in this benefit each year if you would like to participate!</a:t>
                      </a:r>
                    </a:p>
                  </a:txBody>
                  <a:tcPr>
                    <a:lnR w="38100" cap="flat" cmpd="sng" algn="ctr">
                      <a:solidFill>
                        <a:schemeClr val="bg1"/>
                      </a:solidFill>
                      <a:prstDash val="solid"/>
                      <a:round/>
                      <a:headEnd type="none" w="med" len="med"/>
                      <a:tailEnd type="none" w="med" len="med"/>
                    </a:lnR>
                    <a:solidFill>
                      <a:schemeClr val="bg1">
                        <a:lumMod val="95000"/>
                      </a:schemeClr>
                    </a:solidFill>
                  </a:tcPr>
                </a:tc>
                <a:tc hMerge="1">
                  <a:txBody>
                    <a:bodyPr/>
                    <a:lstStyle/>
                    <a:p>
                      <a:pPr algn="ctr"/>
                      <a:endParaRPr lang="en-US" sz="2000" b="1" dirty="0">
                        <a:latin typeface="Arial Nova Cond" panose="020B0506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448101900"/>
                  </a:ext>
                </a:extLst>
              </a:tr>
            </a:tbl>
          </a:graphicData>
        </a:graphic>
      </p:graphicFrame>
      <p:pic>
        <p:nvPicPr>
          <p:cNvPr id="7" name="Picture 2" descr="Optum Bank Data Tool Uses Artificial Intelligence, Advanced Analytics to  Help People Increase Health Savings | Business Wire">
            <a:extLst>
              <a:ext uri="{FF2B5EF4-FFF2-40B4-BE49-F238E27FC236}">
                <a16:creationId xmlns:a16="http://schemas.microsoft.com/office/drawing/2014/main" id="{209DC47D-9882-56A4-F727-BEA8917D3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8157" y="587027"/>
            <a:ext cx="1465521" cy="76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238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a:xfrm>
            <a:off x="713831" y="59211"/>
            <a:ext cx="10515600" cy="1325563"/>
          </a:xfrm>
        </p:spPr>
        <p:txBody>
          <a:bodyPr/>
          <a:lstStyle/>
          <a:p>
            <a:r>
              <a:rPr lang="en-US" dirty="0">
                <a:solidFill>
                  <a:schemeClr val="bg1">
                    <a:lumMod val="65000"/>
                  </a:schemeClr>
                </a:solidFill>
              </a:rPr>
              <a:t>Tax-Advantaged Account Comparison</a:t>
            </a:r>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42</a:t>
            </a:fld>
            <a:endParaRPr lang="en-US" dirty="0"/>
          </a:p>
        </p:txBody>
      </p:sp>
      <p:graphicFrame>
        <p:nvGraphicFramePr>
          <p:cNvPr id="6" name="Table 13">
            <a:extLst>
              <a:ext uri="{FF2B5EF4-FFF2-40B4-BE49-F238E27FC236}">
                <a16:creationId xmlns:a16="http://schemas.microsoft.com/office/drawing/2014/main" id="{27C1097A-E128-4177-9BD1-A3DAF449BCAE}"/>
              </a:ext>
            </a:extLst>
          </p:cNvPr>
          <p:cNvGraphicFramePr>
            <a:graphicFrameLocks/>
          </p:cNvGraphicFramePr>
          <p:nvPr>
            <p:extLst>
              <p:ext uri="{D42A27DB-BD31-4B8C-83A1-F6EECF244321}">
                <p14:modId xmlns:p14="http://schemas.microsoft.com/office/powerpoint/2010/main" val="4037800604"/>
              </p:ext>
            </p:extLst>
          </p:nvPr>
        </p:nvGraphicFramePr>
        <p:xfrm>
          <a:off x="713831" y="1219657"/>
          <a:ext cx="10973923" cy="4496790"/>
        </p:xfrm>
        <a:graphic>
          <a:graphicData uri="http://schemas.openxmlformats.org/drawingml/2006/table">
            <a:tbl>
              <a:tblPr firstRow="1" bandRow="1">
                <a:tableStyleId>{5C22544A-7EE6-4342-B048-85BDC9FD1C3A}</a:tableStyleId>
              </a:tblPr>
              <a:tblGrid>
                <a:gridCol w="1911108">
                  <a:extLst>
                    <a:ext uri="{9D8B030D-6E8A-4147-A177-3AD203B41FA5}">
                      <a16:colId xmlns:a16="http://schemas.microsoft.com/office/drawing/2014/main" val="3144870291"/>
                    </a:ext>
                  </a:extLst>
                </a:gridCol>
                <a:gridCol w="2249323">
                  <a:extLst>
                    <a:ext uri="{9D8B030D-6E8A-4147-A177-3AD203B41FA5}">
                      <a16:colId xmlns:a16="http://schemas.microsoft.com/office/drawing/2014/main" val="3173902506"/>
                    </a:ext>
                  </a:extLst>
                </a:gridCol>
                <a:gridCol w="2249323">
                  <a:extLst>
                    <a:ext uri="{9D8B030D-6E8A-4147-A177-3AD203B41FA5}">
                      <a16:colId xmlns:a16="http://schemas.microsoft.com/office/drawing/2014/main" val="2500959198"/>
                    </a:ext>
                  </a:extLst>
                </a:gridCol>
                <a:gridCol w="2249323">
                  <a:extLst>
                    <a:ext uri="{9D8B030D-6E8A-4147-A177-3AD203B41FA5}">
                      <a16:colId xmlns:a16="http://schemas.microsoft.com/office/drawing/2014/main" val="2109881947"/>
                    </a:ext>
                  </a:extLst>
                </a:gridCol>
                <a:gridCol w="2314846">
                  <a:extLst>
                    <a:ext uri="{9D8B030D-6E8A-4147-A177-3AD203B41FA5}">
                      <a16:colId xmlns:a16="http://schemas.microsoft.com/office/drawing/2014/main" val="2672778720"/>
                    </a:ext>
                  </a:extLst>
                </a:gridCol>
              </a:tblGrid>
              <a:tr h="651259">
                <a:tc>
                  <a:txBody>
                    <a:bodyPr/>
                    <a:lstStyle/>
                    <a:p>
                      <a:endParaRPr lang="en-US" sz="1800" dirty="0">
                        <a:latin typeface="Arial Nova Cond" panose="020B0506020202020204" pitchFamily="34" charset="0"/>
                      </a:endParaRPr>
                    </a:p>
                  </a:txBody>
                  <a:tcPr anchor="ctr">
                    <a:lnR w="38100" cap="flat" cmpd="sng" algn="ctr">
                      <a:solidFill>
                        <a:schemeClr val="bg1"/>
                      </a:solidFill>
                      <a:prstDash val="solid"/>
                      <a:round/>
                      <a:headEnd type="none" w="med" len="med"/>
                      <a:tailEnd type="none" w="med" len="med"/>
                    </a:lnR>
                    <a:solidFill>
                      <a:srgbClr val="124A7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Nova Cond" panose="020B0506020202020204" pitchFamily="34" charset="0"/>
                        </a:rPr>
                        <a:t>HSA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tc>
                  <a:txBody>
                    <a:bodyPr/>
                    <a:lstStyle/>
                    <a:p>
                      <a:pPr algn="ctr"/>
                      <a:r>
                        <a:rPr lang="en-US" sz="1800" dirty="0">
                          <a:latin typeface="Arial Nova Cond" panose="020B0506020202020204" pitchFamily="34" charset="0"/>
                        </a:rPr>
                        <a:t>Healthcare </a:t>
                      </a:r>
                      <a:br>
                        <a:rPr lang="en-US" sz="1800" dirty="0">
                          <a:latin typeface="Arial Nova Cond" panose="020B0506020202020204" pitchFamily="34" charset="0"/>
                        </a:rPr>
                      </a:br>
                      <a:r>
                        <a:rPr lang="en-US" sz="1800" dirty="0">
                          <a:latin typeface="Arial Nova Cond" panose="020B0506020202020204" pitchFamily="34" charset="0"/>
                        </a:rPr>
                        <a:t>FSA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Nova Cond" panose="020B0506020202020204" pitchFamily="34" charset="0"/>
                        </a:rPr>
                        <a:t>Limited-</a:t>
                      </a:r>
                      <a:br>
                        <a:rPr lang="en-US" sz="1800" dirty="0">
                          <a:latin typeface="Arial Nova Cond" panose="020B0506020202020204" pitchFamily="34" charset="0"/>
                        </a:rPr>
                      </a:br>
                      <a:r>
                        <a:rPr lang="en-US" sz="1800" dirty="0">
                          <a:latin typeface="Arial Nova Cond" panose="020B0506020202020204" pitchFamily="34" charset="0"/>
                        </a:rPr>
                        <a:t>Purpose FSA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tc>
                  <a:txBody>
                    <a:bodyPr/>
                    <a:lstStyle/>
                    <a:p>
                      <a:pPr algn="ctr"/>
                      <a:r>
                        <a:rPr lang="en-US" sz="1800" dirty="0">
                          <a:latin typeface="Arial Nova Cond" panose="020B0506020202020204" pitchFamily="34" charset="0"/>
                        </a:rPr>
                        <a:t>Dependent Care</a:t>
                      </a:r>
                    </a:p>
                    <a:p>
                      <a:pPr algn="ctr"/>
                      <a:r>
                        <a:rPr lang="en-US" sz="1800" dirty="0">
                          <a:latin typeface="Arial Nova Cond" panose="020B0506020202020204" pitchFamily="34" charset="0"/>
                        </a:rPr>
                        <a:t>FSA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24A7B"/>
                    </a:solidFill>
                  </a:tcPr>
                </a:tc>
                <a:extLst>
                  <a:ext uri="{0D108BD9-81ED-4DB2-BD59-A6C34878D82A}">
                    <a16:rowId xmlns:a16="http://schemas.microsoft.com/office/drawing/2014/main" val="4039831665"/>
                  </a:ext>
                </a:extLst>
              </a:tr>
              <a:tr h="651259">
                <a:tc>
                  <a:txBody>
                    <a:bodyPr/>
                    <a:lstStyle/>
                    <a:p>
                      <a:r>
                        <a:rPr lang="en-US" sz="1400" b="1" dirty="0">
                          <a:latin typeface="Arial Nova Cond" panose="020B0506020202020204" pitchFamily="34" charset="0"/>
                        </a:rPr>
                        <a:t>2024 Maximum Contributions</a:t>
                      </a:r>
                    </a:p>
                  </a:txBody>
                  <a:tcPr anchor="ct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sz="1400" dirty="0">
                          <a:latin typeface="Arial Nova Cond" panose="020B0506020202020204" pitchFamily="34" charset="0"/>
                        </a:rPr>
                        <a:t>Employee: $4,150</a:t>
                      </a:r>
                    </a:p>
                    <a:p>
                      <a:pPr algn="ctr"/>
                      <a:r>
                        <a:rPr lang="en-US" sz="1400" dirty="0">
                          <a:latin typeface="Arial Nova Cond" panose="020B0506020202020204" pitchFamily="34" charset="0"/>
                        </a:rPr>
                        <a:t>Family: $8,300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sz="1400" dirty="0">
                          <a:latin typeface="Arial Nova Cond" panose="020B0506020202020204" pitchFamily="34" charset="0"/>
                        </a:rPr>
                        <a:t>$3,200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Nova Cond" panose="020B0506020202020204" pitchFamily="34" charset="0"/>
                        </a:rPr>
                        <a:t>$3,200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sz="1400" dirty="0">
                          <a:latin typeface="Arial Nova Cond" panose="020B0506020202020204" pitchFamily="34" charset="0"/>
                        </a:rPr>
                        <a:t>$5,000</a:t>
                      </a:r>
                    </a:p>
                    <a:p>
                      <a:pPr algn="ctr"/>
                      <a:r>
                        <a:rPr lang="en-US" sz="1100" dirty="0">
                          <a:latin typeface="Arial Nova Cond" panose="020B0506020202020204" pitchFamily="34" charset="0"/>
                        </a:rPr>
                        <a:t>($2,500 if married and filing separate income tax returns)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2203247897"/>
                  </a:ext>
                </a:extLst>
              </a:tr>
              <a:tr h="527210">
                <a:tc>
                  <a:txBody>
                    <a:bodyPr/>
                    <a:lstStyle/>
                    <a:p>
                      <a:r>
                        <a:rPr lang="en-US" sz="1400" b="1" dirty="0">
                          <a:latin typeface="Arial Nova Cond" panose="020B0506020202020204" pitchFamily="34" charset="0"/>
                        </a:rPr>
                        <a:t>Who is eligible?</a:t>
                      </a:r>
                    </a:p>
                  </a:txBody>
                  <a:tcPr anchor="ct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US" sz="1400" dirty="0">
                          <a:solidFill>
                            <a:schemeClr val="tx1"/>
                          </a:solidFill>
                          <a:latin typeface="Arial Nova Cond" panose="020B0506020202020204" pitchFamily="34" charset="0"/>
                        </a:rPr>
                        <a:t>Employees who elect the</a:t>
                      </a:r>
                    </a:p>
                    <a:p>
                      <a:pPr algn="ctr"/>
                      <a:r>
                        <a:rPr lang="en-US" sz="1400" dirty="0">
                          <a:solidFill>
                            <a:schemeClr val="tx1"/>
                          </a:solidFill>
                          <a:latin typeface="Arial Nova Cond" panose="020B0506020202020204" pitchFamily="34" charset="0"/>
                        </a:rPr>
                        <a:t>the </a:t>
                      </a:r>
                      <a:r>
                        <a:rPr lang="en-US" sz="1400" b="1" dirty="0">
                          <a:solidFill>
                            <a:schemeClr val="tx1"/>
                          </a:solidFill>
                          <a:latin typeface="Arial Nova Cond" panose="020B0506020202020204" pitchFamily="34" charset="0"/>
                        </a:rPr>
                        <a:t>HDHP Medical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US" sz="1400" b="0" dirty="0">
                          <a:solidFill>
                            <a:schemeClr val="tx1"/>
                          </a:solidFill>
                          <a:latin typeface="Arial Nova Cond" panose="020B0506020202020204" pitchFamily="34" charset="0"/>
                        </a:rPr>
                        <a:t>Employees who elect the </a:t>
                      </a:r>
                      <a:r>
                        <a:rPr lang="en-US" sz="1400" b="1" dirty="0">
                          <a:solidFill>
                            <a:schemeClr val="tx1"/>
                          </a:solidFill>
                          <a:latin typeface="Arial Nova Cond" panose="020B0506020202020204" pitchFamily="34" charset="0"/>
                        </a:rPr>
                        <a:t>Basic or Premium Plans</a:t>
                      </a:r>
                      <a:r>
                        <a:rPr lang="en-US" sz="1400" dirty="0">
                          <a:solidFill>
                            <a:schemeClr val="tx1"/>
                          </a:solidFill>
                          <a:latin typeface="Arial Nova Cond" panose="020B0506020202020204" pitchFamily="34" charset="0"/>
                        </a:rPr>
                        <a:t>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US" sz="1400" dirty="0">
                          <a:solidFill>
                            <a:schemeClr val="tx1"/>
                          </a:solidFill>
                          <a:latin typeface="Arial Nova Cond" panose="020B0506020202020204" pitchFamily="34" charset="0"/>
                        </a:rPr>
                        <a:t>Employees who elect the</a:t>
                      </a:r>
                    </a:p>
                    <a:p>
                      <a:pPr algn="ctr"/>
                      <a:r>
                        <a:rPr lang="en-US" sz="1400" dirty="0">
                          <a:solidFill>
                            <a:schemeClr val="tx1"/>
                          </a:solidFill>
                          <a:latin typeface="Arial Nova Cond" panose="020B0506020202020204" pitchFamily="34" charset="0"/>
                        </a:rPr>
                        <a:t>the </a:t>
                      </a:r>
                      <a:r>
                        <a:rPr lang="en-US" sz="1400" b="1" dirty="0">
                          <a:solidFill>
                            <a:schemeClr val="tx1"/>
                          </a:solidFill>
                          <a:latin typeface="Arial Nova Cond" panose="020B0506020202020204" pitchFamily="34" charset="0"/>
                        </a:rPr>
                        <a:t>HDHP Medical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US" sz="1400" b="1" dirty="0">
                          <a:solidFill>
                            <a:schemeClr val="tx1"/>
                          </a:solidFill>
                          <a:latin typeface="Arial Nova Cond" panose="020B0506020202020204" pitchFamily="34" charset="0"/>
                        </a:rPr>
                        <a:t>Anyone</a:t>
                      </a:r>
                    </a:p>
                  </a:txBody>
                  <a:tcPr anchor="ctr">
                    <a:lnL w="38100"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649078357"/>
                  </a:ext>
                </a:extLst>
              </a:tr>
              <a:tr h="961383">
                <a:tc>
                  <a:txBody>
                    <a:bodyPr/>
                    <a:lstStyle/>
                    <a:p>
                      <a:r>
                        <a:rPr lang="en-US" sz="1400" b="1" dirty="0">
                          <a:latin typeface="Arial Nova Cond" panose="020B0506020202020204" pitchFamily="34" charset="0"/>
                        </a:rPr>
                        <a:t>Eligible Expenses </a:t>
                      </a:r>
                    </a:p>
                  </a:txBody>
                  <a:tcPr anchor="ct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latinLnBrk="0" hangingPunct="1"/>
                      <a:r>
                        <a:rPr lang="en-US" sz="1400" kern="1200" dirty="0">
                          <a:solidFill>
                            <a:schemeClr val="dk1"/>
                          </a:solidFill>
                          <a:latin typeface="Arial Nova Cond" panose="020B0506020202020204" pitchFamily="34" charset="0"/>
                          <a:ea typeface="+mn-ea"/>
                          <a:cs typeface="+mn-cs"/>
                        </a:rPr>
                        <a:t>*Medical, Dental, Vision and Pharmacy Expenses for your and your dependents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latinLnBrk="0" hangingPunct="1"/>
                      <a:r>
                        <a:rPr lang="en-US" sz="1400" kern="1200" dirty="0">
                          <a:solidFill>
                            <a:schemeClr val="dk1"/>
                          </a:solidFill>
                          <a:latin typeface="Arial Nova Cond" panose="020B0506020202020204" pitchFamily="34" charset="0"/>
                          <a:ea typeface="+mn-ea"/>
                          <a:cs typeface="+mn-cs"/>
                        </a:rPr>
                        <a:t>Medical, Dental, Vision and Pharmacy Expenses for your and your dependents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latinLnBrk="0" hangingPunct="1"/>
                      <a:r>
                        <a:rPr lang="en-US" sz="1400" kern="1200" dirty="0">
                          <a:solidFill>
                            <a:schemeClr val="dk1"/>
                          </a:solidFill>
                          <a:latin typeface="Arial Nova Cond" panose="020B0506020202020204" pitchFamily="34" charset="0"/>
                          <a:ea typeface="+mn-ea"/>
                          <a:cs typeface="+mn-cs"/>
                        </a:rPr>
                        <a:t>*Dental and Vision Expenses for your and your dependents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Nova Cond" panose="020B0506020202020204" pitchFamily="34" charset="0"/>
                        </a:rPr>
                        <a:t>Daycare expenses for children under 13, disabled dependent care and elder care expenses</a:t>
                      </a:r>
                    </a:p>
                  </a:txBody>
                  <a:tcPr anchor="ctr">
                    <a:lnL w="38100" cap="flat" cmpd="sng" algn="ctr">
                      <a:solidFill>
                        <a:schemeClr val="bg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959335017"/>
                  </a:ext>
                </a:extLst>
              </a:tr>
              <a:tr h="527210">
                <a:tc>
                  <a:txBody>
                    <a:bodyPr/>
                    <a:lstStyle/>
                    <a:p>
                      <a:r>
                        <a:rPr lang="en-US" sz="1400" b="1" dirty="0">
                          <a:latin typeface="Arial Nova Cond" panose="020B0506020202020204" pitchFamily="34" charset="0"/>
                        </a:rPr>
                        <a:t>Carryover </a:t>
                      </a:r>
                    </a:p>
                  </a:txBody>
                  <a:tcPr anchor="ct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algn="ctr" defTabSz="914400" rtl="0" eaLnBrk="1" latinLnBrk="0" hangingPunct="1"/>
                      <a:r>
                        <a:rPr lang="en-US" sz="1400" kern="1200" dirty="0">
                          <a:solidFill>
                            <a:schemeClr val="dk1"/>
                          </a:solidFill>
                          <a:latin typeface="Arial Nova Cond" panose="020B0506020202020204" pitchFamily="34" charset="0"/>
                          <a:ea typeface="+mn-ea"/>
                          <a:cs typeface="+mn-cs"/>
                        </a:rPr>
                        <a:t>Entire account</a:t>
                      </a:r>
                    </a:p>
                    <a:p>
                      <a:pPr marL="0" algn="ctr" defTabSz="914400" rtl="0" eaLnBrk="1" latinLnBrk="0" hangingPunct="1"/>
                      <a:r>
                        <a:rPr lang="en-US" sz="1400" kern="1200" dirty="0">
                          <a:solidFill>
                            <a:schemeClr val="dk1"/>
                          </a:solidFill>
                          <a:latin typeface="Arial Nova Cond" panose="020B0506020202020204" pitchFamily="34" charset="0"/>
                          <a:ea typeface="+mn-ea"/>
                          <a:cs typeface="+mn-cs"/>
                        </a:rPr>
                        <a:t>balance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algn="ctr" defTabSz="914400" rtl="0" eaLnBrk="1" latinLnBrk="0" hangingPunct="1"/>
                      <a:r>
                        <a:rPr lang="en-US" sz="1400" kern="1200" dirty="0">
                          <a:solidFill>
                            <a:schemeClr val="dk1"/>
                          </a:solidFill>
                          <a:latin typeface="Arial Nova Cond" panose="020B0506020202020204" pitchFamily="34" charset="0"/>
                          <a:ea typeface="+mn-ea"/>
                          <a:cs typeface="+mn-cs"/>
                        </a:rPr>
                        <a:t>Up to $640 per year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Arial Nova Cond" panose="020B0506020202020204" pitchFamily="34" charset="0"/>
                          <a:ea typeface="+mn-ea"/>
                          <a:cs typeface="+mn-cs"/>
                        </a:rPr>
                        <a:t>Up to $640 per year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Arial Nova Cond" panose="020B0506020202020204" pitchFamily="34" charset="0"/>
                          <a:ea typeface="+mn-ea"/>
                          <a:cs typeface="+mn-cs"/>
                        </a:rPr>
                        <a:t>None – Use it or Lose it!</a:t>
                      </a:r>
                    </a:p>
                  </a:txBody>
                  <a:tcPr anchor="ctr">
                    <a:lnL w="38100"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602982515"/>
                  </a:ext>
                </a:extLst>
              </a:tr>
              <a:tr h="1178469">
                <a:tc>
                  <a:txBody>
                    <a:bodyPr/>
                    <a:lstStyle/>
                    <a:p>
                      <a:r>
                        <a:rPr lang="en-US" sz="1400" b="1" dirty="0">
                          <a:latin typeface="Arial Nova Cond" panose="020B0506020202020204" pitchFamily="34" charset="0"/>
                        </a:rPr>
                        <a:t>Funds Available</a:t>
                      </a:r>
                    </a:p>
                  </a:txBody>
                  <a:tcPr anchor="ct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Nova Cond" panose="020B0506020202020204" pitchFamily="34" charset="0"/>
                        </a:rPr>
                        <a:t>Only available as payroll deducted.  City makes a lump sum payment of $250 Employee or $750 any other tier the 1</a:t>
                      </a:r>
                      <a:r>
                        <a:rPr lang="en-US" sz="1400" baseline="30000" dirty="0">
                          <a:latin typeface="Arial Nova Cond" panose="020B0506020202020204" pitchFamily="34" charset="0"/>
                        </a:rPr>
                        <a:t>st</a:t>
                      </a:r>
                      <a:r>
                        <a:rPr lang="en-US" sz="1400" dirty="0">
                          <a:latin typeface="Arial Nova Cond" panose="020B0506020202020204" pitchFamily="34" charset="0"/>
                        </a:rPr>
                        <a:t> payroll in October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algn="ctr" defTabSz="914400" rtl="0" eaLnBrk="1" latinLnBrk="0" hangingPunct="1"/>
                      <a:r>
                        <a:rPr lang="en-US" sz="1400" kern="1200" dirty="0">
                          <a:solidFill>
                            <a:schemeClr val="dk1"/>
                          </a:solidFill>
                          <a:latin typeface="Arial Nova Cond" panose="020B0506020202020204" pitchFamily="34" charset="0"/>
                          <a:ea typeface="+mn-ea"/>
                          <a:cs typeface="+mn-cs"/>
                        </a:rPr>
                        <a:t>All funds available at the </a:t>
                      </a:r>
                    </a:p>
                    <a:p>
                      <a:pPr marL="0" algn="ctr" defTabSz="914400" rtl="0" eaLnBrk="1" latinLnBrk="0" hangingPunct="1"/>
                      <a:r>
                        <a:rPr lang="en-US" sz="1400" kern="1200" dirty="0">
                          <a:solidFill>
                            <a:schemeClr val="dk1"/>
                          </a:solidFill>
                          <a:latin typeface="Arial Nova Cond" panose="020B0506020202020204" pitchFamily="34" charset="0"/>
                          <a:ea typeface="+mn-ea"/>
                          <a:cs typeface="+mn-cs"/>
                        </a:rPr>
                        <a:t>beginning of the plan year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algn="ctr" defTabSz="914400" rtl="0" eaLnBrk="1" latinLnBrk="0" hangingPunct="1"/>
                      <a:r>
                        <a:rPr lang="en-US" sz="1400" kern="1200" dirty="0">
                          <a:solidFill>
                            <a:schemeClr val="dk1"/>
                          </a:solidFill>
                          <a:latin typeface="Arial Nova Cond" panose="020B0506020202020204" pitchFamily="34" charset="0"/>
                          <a:ea typeface="+mn-ea"/>
                          <a:cs typeface="+mn-cs"/>
                        </a:rPr>
                        <a:t>All funds available at the </a:t>
                      </a:r>
                    </a:p>
                    <a:p>
                      <a:pPr marL="0" algn="ctr" defTabSz="914400" rtl="0" eaLnBrk="1" latinLnBrk="0" hangingPunct="1"/>
                      <a:r>
                        <a:rPr lang="en-US" sz="1400" kern="1200" dirty="0">
                          <a:solidFill>
                            <a:schemeClr val="dk1"/>
                          </a:solidFill>
                          <a:latin typeface="Arial Nova Cond" panose="020B0506020202020204" pitchFamily="34" charset="0"/>
                          <a:ea typeface="+mn-ea"/>
                          <a:cs typeface="+mn-cs"/>
                        </a:rPr>
                        <a:t>beginning of the plan year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Nova Cond" panose="020B0506020202020204" pitchFamily="34" charset="0"/>
                        </a:rPr>
                        <a:t>Only available as payroll deducted </a:t>
                      </a:r>
                    </a:p>
                  </a:txBody>
                  <a:tcPr anchor="ctr">
                    <a:lnL w="38100"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624855819"/>
                  </a:ext>
                </a:extLst>
              </a:tr>
            </a:tbl>
          </a:graphicData>
        </a:graphic>
      </p:graphicFrame>
      <p:pic>
        <p:nvPicPr>
          <p:cNvPr id="11" name="Picture 2" descr="Optum Bank Data Tool Uses Artificial Intelligence, Advanced Analytics to  Help People Increase Health Savings | Business Wire">
            <a:extLst>
              <a:ext uri="{FF2B5EF4-FFF2-40B4-BE49-F238E27FC236}">
                <a16:creationId xmlns:a16="http://schemas.microsoft.com/office/drawing/2014/main" id="{7996F17C-5398-E25A-4305-FB4C51846F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9173" y="446994"/>
            <a:ext cx="1052628" cy="5499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C7BD301D-9092-EB20-9986-83ED310DE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673608" y="584791"/>
            <a:ext cx="825770" cy="4467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FC06717-035F-9388-1912-163A8C3732B4}"/>
              </a:ext>
            </a:extLst>
          </p:cNvPr>
          <p:cNvSpPr txBox="1"/>
          <p:nvPr/>
        </p:nvSpPr>
        <p:spPr>
          <a:xfrm>
            <a:off x="713831" y="5716447"/>
            <a:ext cx="11113548" cy="523220"/>
          </a:xfrm>
          <a:prstGeom prst="rect">
            <a:avLst/>
          </a:prstGeom>
          <a:noFill/>
        </p:spPr>
        <p:txBody>
          <a:bodyPr wrap="square">
            <a:spAutoFit/>
          </a:bodyPr>
          <a:lstStyle/>
          <a:p>
            <a:pPr algn="ctr"/>
            <a:r>
              <a:rPr lang="en-US" sz="1400" b="1" kern="1200" dirty="0">
                <a:latin typeface="Arial Nova Cond" panose="020B0506020202020204" pitchFamily="34" charset="0"/>
                <a:ea typeface="+mn-ea"/>
                <a:cs typeface="+mn-cs"/>
              </a:rPr>
              <a:t>*If you enroll in an HSA and a Limited Purpose FSA, dental &amp; vision expenses can be reimbursed from either account, but </a:t>
            </a:r>
            <a:br>
              <a:rPr lang="en-US" sz="1400" b="1" kern="1200" dirty="0">
                <a:latin typeface="Arial Nova Cond" panose="020B0506020202020204" pitchFamily="34" charset="0"/>
                <a:ea typeface="+mn-ea"/>
                <a:cs typeface="+mn-cs"/>
              </a:rPr>
            </a:br>
            <a:r>
              <a:rPr lang="en-US" sz="1400" b="1" kern="1200" dirty="0">
                <a:latin typeface="Arial Nova Cond" panose="020B0506020202020204" pitchFamily="34" charset="0"/>
                <a:ea typeface="+mn-ea"/>
                <a:cs typeface="+mn-cs"/>
              </a:rPr>
              <a:t>the same expenses can’t be reimbursed from both accounts. You can’t “double dip”!</a:t>
            </a:r>
            <a:endParaRPr lang="en-US" sz="1400" b="1" dirty="0"/>
          </a:p>
        </p:txBody>
      </p:sp>
    </p:spTree>
    <p:extLst>
      <p:ext uri="{BB962C8B-B14F-4D97-AF65-F5344CB8AC3E}">
        <p14:creationId xmlns:p14="http://schemas.microsoft.com/office/powerpoint/2010/main" val="1995598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lstStyle/>
          <a:p>
            <a:r>
              <a:rPr lang="en-US" dirty="0">
                <a:solidFill>
                  <a:schemeClr val="bg1">
                    <a:lumMod val="65000"/>
                  </a:schemeClr>
                </a:solidFill>
              </a:rPr>
              <a:t>Examples of Eligible FSA/HSA Expenses</a:t>
            </a:r>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43</a:t>
            </a:fld>
            <a:endParaRPr lang="en-US" dirty="0"/>
          </a:p>
        </p:txBody>
      </p:sp>
      <p:sp>
        <p:nvSpPr>
          <p:cNvPr id="7" name="Content Placeholder 2">
            <a:extLst>
              <a:ext uri="{FF2B5EF4-FFF2-40B4-BE49-F238E27FC236}">
                <a16:creationId xmlns:a16="http://schemas.microsoft.com/office/drawing/2014/main" id="{587B1DF8-7D44-4BE2-A164-370AE7F4C390}"/>
              </a:ext>
            </a:extLst>
          </p:cNvPr>
          <p:cNvSpPr>
            <a:spLocks noGrp="1"/>
          </p:cNvSpPr>
          <p:nvPr>
            <p:ph idx="1"/>
          </p:nvPr>
        </p:nvSpPr>
        <p:spPr>
          <a:xfrm>
            <a:off x="838200" y="1544040"/>
            <a:ext cx="10798834" cy="4486274"/>
          </a:xfrm>
        </p:spPr>
        <p:txBody>
          <a:bodyPr numCol="2">
            <a:normAutofit/>
          </a:bodyPr>
          <a:lstStyle/>
          <a:p>
            <a:pPr marL="342900" indent="-342900">
              <a:spcBef>
                <a:spcPct val="20000"/>
              </a:spcBef>
              <a:buFont typeface="Arial" charset="0"/>
              <a:buChar char="•"/>
            </a:pPr>
            <a:r>
              <a:rPr lang="en-US" sz="2400" dirty="0"/>
              <a:t>Orthodontia treatment </a:t>
            </a:r>
          </a:p>
          <a:p>
            <a:pPr marL="342900" indent="-342900">
              <a:spcBef>
                <a:spcPct val="20000"/>
              </a:spcBef>
              <a:buFont typeface="Arial" charset="0"/>
              <a:buChar char="•"/>
            </a:pPr>
            <a:r>
              <a:rPr lang="en-US" sz="2400" dirty="0"/>
              <a:t>Prescription copays</a:t>
            </a:r>
          </a:p>
          <a:p>
            <a:pPr marL="342900" indent="-342900">
              <a:spcBef>
                <a:spcPct val="20000"/>
              </a:spcBef>
              <a:buFont typeface="Arial" charset="0"/>
              <a:buChar char="•"/>
            </a:pPr>
            <a:r>
              <a:rPr lang="en-US" sz="2400" dirty="0"/>
              <a:t>Chiropractic</a:t>
            </a:r>
          </a:p>
          <a:p>
            <a:pPr marL="342900" indent="-342900">
              <a:spcBef>
                <a:spcPct val="20000"/>
              </a:spcBef>
              <a:buFont typeface="Arial" charset="0"/>
              <a:buChar char="•"/>
            </a:pPr>
            <a:r>
              <a:rPr lang="en-US" sz="2400" dirty="0"/>
              <a:t>Contraceptive prescriptions</a:t>
            </a:r>
          </a:p>
          <a:p>
            <a:pPr marL="342900" indent="-342900">
              <a:spcBef>
                <a:spcPct val="20000"/>
              </a:spcBef>
              <a:buFont typeface="Arial" charset="0"/>
              <a:buChar char="•"/>
            </a:pPr>
            <a:r>
              <a:rPr lang="en-US" sz="2400" dirty="0"/>
              <a:t>Psychiatrist/Counseling</a:t>
            </a:r>
          </a:p>
          <a:p>
            <a:pPr marL="342900" indent="-342900">
              <a:spcBef>
                <a:spcPct val="20000"/>
              </a:spcBef>
              <a:buFont typeface="Arial" charset="0"/>
              <a:buChar char="•"/>
            </a:pPr>
            <a:r>
              <a:rPr lang="en-US" sz="2400" dirty="0"/>
              <a:t>Durable medical equipment</a:t>
            </a:r>
          </a:p>
          <a:p>
            <a:pPr marL="342900" indent="-342900">
              <a:spcBef>
                <a:spcPct val="20000"/>
              </a:spcBef>
              <a:buFont typeface="Arial" charset="0"/>
              <a:buChar char="•"/>
            </a:pPr>
            <a:r>
              <a:rPr lang="en-US" sz="2400" dirty="0"/>
              <a:t>Lasik eye surgery </a:t>
            </a:r>
          </a:p>
          <a:p>
            <a:pPr marL="342900" indent="-342900">
              <a:spcBef>
                <a:spcPct val="20000"/>
              </a:spcBef>
              <a:buFont typeface="Arial" charset="0"/>
              <a:buChar char="•"/>
            </a:pPr>
            <a:r>
              <a:rPr lang="en-US" sz="2400" dirty="0"/>
              <a:t>Medical plan deductible &amp; coinsurance</a:t>
            </a:r>
          </a:p>
          <a:p>
            <a:pPr marL="342900" indent="-342900">
              <a:spcBef>
                <a:spcPct val="20000"/>
              </a:spcBef>
              <a:buFont typeface="Arial" charset="0"/>
              <a:buChar char="•"/>
            </a:pPr>
            <a:r>
              <a:rPr lang="en-US" sz="2400" dirty="0"/>
              <a:t>Dental plan deductible &amp; coinsurance </a:t>
            </a:r>
          </a:p>
          <a:p>
            <a:pPr marL="342900" indent="-342900">
              <a:spcBef>
                <a:spcPct val="20000"/>
              </a:spcBef>
              <a:buFont typeface="Arial" charset="0"/>
              <a:buChar char="•"/>
            </a:pPr>
            <a:r>
              <a:rPr lang="en-US" sz="2400" dirty="0"/>
              <a:t>Contact solutions, cleaners  </a:t>
            </a:r>
          </a:p>
          <a:p>
            <a:pPr marL="342900" indent="-342900">
              <a:spcBef>
                <a:spcPct val="20000"/>
              </a:spcBef>
              <a:buFont typeface="Arial" charset="0"/>
              <a:buChar char="•"/>
            </a:pPr>
            <a:r>
              <a:rPr lang="en-US" sz="2400" dirty="0"/>
              <a:t>Vision expenses </a:t>
            </a:r>
          </a:p>
          <a:p>
            <a:pPr marL="342900" indent="-342900">
              <a:spcBef>
                <a:spcPct val="20000"/>
              </a:spcBef>
              <a:buFont typeface="Arial" charset="0"/>
              <a:buChar char="•"/>
            </a:pPr>
            <a:r>
              <a:rPr lang="en-US" sz="2400" dirty="0"/>
              <a:t>Eyeglasses</a:t>
            </a:r>
          </a:p>
          <a:p>
            <a:pPr marL="342900" indent="-342900">
              <a:spcBef>
                <a:spcPct val="20000"/>
              </a:spcBef>
              <a:buFont typeface="Arial" charset="0"/>
              <a:buChar char="•"/>
            </a:pPr>
            <a:r>
              <a:rPr lang="en-US" sz="2400" dirty="0"/>
              <a:t>Contact lenses </a:t>
            </a:r>
          </a:p>
          <a:p>
            <a:pPr marL="342900" indent="-342900">
              <a:spcBef>
                <a:spcPct val="20000"/>
              </a:spcBef>
              <a:buFont typeface="Arial" charset="0"/>
              <a:buChar char="•"/>
            </a:pPr>
            <a:r>
              <a:rPr lang="en-US" sz="2400" dirty="0"/>
              <a:t>Diabetic supplies</a:t>
            </a:r>
          </a:p>
          <a:p>
            <a:pPr marL="342900" indent="-342900">
              <a:spcBef>
                <a:spcPct val="20000"/>
              </a:spcBef>
              <a:buFont typeface="Arial" charset="0"/>
              <a:buChar char="•"/>
            </a:pPr>
            <a:r>
              <a:rPr lang="en-US" sz="2400" dirty="0"/>
              <a:t>Medical plan office visit copays</a:t>
            </a:r>
          </a:p>
          <a:p>
            <a:endParaRPr lang="en-US" dirty="0"/>
          </a:p>
        </p:txBody>
      </p:sp>
      <p:sp>
        <p:nvSpPr>
          <p:cNvPr id="3" name="Text Placeholder 3">
            <a:extLst>
              <a:ext uri="{FF2B5EF4-FFF2-40B4-BE49-F238E27FC236}">
                <a16:creationId xmlns:a16="http://schemas.microsoft.com/office/drawing/2014/main" id="{6CE9BA1D-2B8C-1464-4A07-B9F98E005411}"/>
              </a:ext>
            </a:extLst>
          </p:cNvPr>
          <p:cNvSpPr>
            <a:spLocks noGrp="1"/>
          </p:cNvSpPr>
          <p:nvPr/>
        </p:nvSpPr>
        <p:spPr>
          <a:xfrm>
            <a:off x="6604782" y="3429000"/>
            <a:ext cx="3608894" cy="2441725"/>
          </a:xfrm>
          <a:prstGeom prst="rect">
            <a:avLst/>
          </a:prstGeom>
          <a:solidFill>
            <a:srgbClr val="0D5B8C"/>
          </a:solidFill>
        </p:spPr>
        <p:txBody>
          <a:bodyPr anchor="ctr"/>
          <a:lstStyle>
            <a:lvl1pPr marL="0" indent="0" algn="l" defTabSz="457200" rtl="0" eaLnBrk="1" latinLnBrk="0" hangingPunct="1">
              <a:spcBef>
                <a:spcPct val="20000"/>
              </a:spcBef>
              <a:buFont typeface="Arial" panose="020B0604020202020204" pitchFamily="34" charset="0"/>
              <a:buNone/>
              <a:defRPr sz="1200" kern="1200">
                <a:solidFill>
                  <a:srgbClr val="00467F"/>
                </a:solidFill>
                <a:latin typeface="Arial" panose="020B0604020202020204" pitchFamily="34" charset="0"/>
                <a:ea typeface="+mn-ea"/>
                <a:cs typeface="Arial" panose="020B0604020202020204" pitchFamily="34" charset="0"/>
              </a:defRPr>
            </a:lvl1pPr>
            <a:lvl2pPr marL="371475" indent="-142875" algn="l" defTabSz="4572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9pPr>
          </a:lstStyle>
          <a:p>
            <a:pPr algn="ctr"/>
            <a:r>
              <a:rPr lang="en-US" sz="2400" b="1" dirty="0">
                <a:solidFill>
                  <a:schemeClr val="bg1"/>
                </a:solidFill>
                <a:latin typeface="Arial Nova Cond" panose="020B0506020202020204" pitchFamily="34" charset="0"/>
              </a:rPr>
              <a:t>Visit the below for more examples of qualified expenses:</a:t>
            </a:r>
          </a:p>
          <a:p>
            <a:pPr algn="ctr"/>
            <a:endParaRPr lang="en-US" b="1" dirty="0">
              <a:solidFill>
                <a:schemeClr val="bg1"/>
              </a:solidFill>
              <a:latin typeface="Arial Nova Cond" panose="020B0506020202020204" pitchFamily="34" charset="0"/>
            </a:endParaRPr>
          </a:p>
          <a:p>
            <a:pPr marL="171450" indent="-171450" algn="ctr">
              <a:buFont typeface="Arial" panose="020B0604020202020204" pitchFamily="34" charset="0"/>
              <a:buChar char="•"/>
            </a:pPr>
            <a:r>
              <a:rPr lang="en-US" sz="1800" dirty="0">
                <a:solidFill>
                  <a:schemeClr val="bg1"/>
                </a:solidFill>
                <a:latin typeface="Arial Nova Cond" panose="020B0506020202020204" pitchFamily="34" charset="0"/>
              </a:rPr>
              <a:t>IRS.gov</a:t>
            </a:r>
          </a:p>
          <a:p>
            <a:pPr marL="171450" indent="-171450" algn="ctr">
              <a:buFont typeface="Arial" panose="020B0604020202020204" pitchFamily="34" charset="0"/>
              <a:buChar char="•"/>
            </a:pPr>
            <a:r>
              <a:rPr lang="en-US" sz="1800" dirty="0">
                <a:solidFill>
                  <a:schemeClr val="bg1"/>
                </a:solidFill>
                <a:latin typeface="Arial Nova Cond" panose="020B0506020202020204" pitchFamily="34" charset="0"/>
              </a:rPr>
              <a:t>HSAstore.com</a:t>
            </a:r>
          </a:p>
          <a:p>
            <a:pPr marL="171450" indent="-171450" algn="ctr">
              <a:buFont typeface="Arial" panose="020B0604020202020204" pitchFamily="34" charset="0"/>
              <a:buChar char="•"/>
            </a:pPr>
            <a:r>
              <a:rPr lang="en-US" sz="1800" dirty="0">
                <a:solidFill>
                  <a:schemeClr val="bg1"/>
                </a:solidFill>
                <a:latin typeface="Arial Nova Cond" panose="020B0506020202020204" pitchFamily="34" charset="0"/>
              </a:rPr>
              <a:t>FSAstore.com</a:t>
            </a:r>
          </a:p>
        </p:txBody>
      </p:sp>
    </p:spTree>
    <p:extLst>
      <p:ext uri="{BB962C8B-B14F-4D97-AF65-F5344CB8AC3E}">
        <p14:creationId xmlns:p14="http://schemas.microsoft.com/office/powerpoint/2010/main" val="42211869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4BFF96-3346-C080-9CCC-E3294042DE5B}"/>
              </a:ext>
            </a:extLst>
          </p:cNvPr>
          <p:cNvSpPr>
            <a:spLocks noGrp="1"/>
          </p:cNvSpPr>
          <p:nvPr>
            <p:ph type="sldNum" sz="quarter" idx="12"/>
          </p:nvPr>
        </p:nvSpPr>
        <p:spPr/>
        <p:txBody>
          <a:bodyPr/>
          <a:lstStyle/>
          <a:p>
            <a:fld id="{B9CCF627-3D04-48DA-9564-5864B7D60EF7}" type="slidenum">
              <a:rPr lang="en-US" smtClean="0"/>
              <a:t>44</a:t>
            </a:fld>
            <a:endParaRPr lang="en-US" dirty="0"/>
          </a:p>
        </p:txBody>
      </p:sp>
      <p:grpSp>
        <p:nvGrpSpPr>
          <p:cNvPr id="2" name="Group 1">
            <a:extLst>
              <a:ext uri="{FF2B5EF4-FFF2-40B4-BE49-F238E27FC236}">
                <a16:creationId xmlns:a16="http://schemas.microsoft.com/office/drawing/2014/main" id="{4548E3B2-411F-7AF1-9464-C3C6EB6CDBE7}"/>
              </a:ext>
            </a:extLst>
          </p:cNvPr>
          <p:cNvGrpSpPr/>
          <p:nvPr/>
        </p:nvGrpSpPr>
        <p:grpSpPr>
          <a:xfrm>
            <a:off x="0" y="-102336"/>
            <a:ext cx="12369522" cy="9277141"/>
            <a:chOff x="0" y="-102336"/>
            <a:chExt cx="12369522" cy="9277141"/>
          </a:xfrm>
        </p:grpSpPr>
        <p:pic>
          <p:nvPicPr>
            <p:cNvPr id="3" name="Picture 2" descr="A large crowd of people outside&#10;&#10;Description automatically generated">
              <a:extLst>
                <a:ext uri="{FF2B5EF4-FFF2-40B4-BE49-F238E27FC236}">
                  <a16:creationId xmlns:a16="http://schemas.microsoft.com/office/drawing/2014/main" id="{C6C07427-D60E-565A-3908-D2C6AD757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336"/>
              <a:ext cx="12369521" cy="9277141"/>
            </a:xfrm>
            <a:prstGeom prst="rect">
              <a:avLst/>
            </a:prstGeom>
          </p:spPr>
        </p:pic>
        <p:grpSp>
          <p:nvGrpSpPr>
            <p:cNvPr id="5" name="Group 4">
              <a:extLst>
                <a:ext uri="{FF2B5EF4-FFF2-40B4-BE49-F238E27FC236}">
                  <a16:creationId xmlns:a16="http://schemas.microsoft.com/office/drawing/2014/main" id="{CBD1FA77-FD71-F50E-2172-8DE86CB956D5}"/>
                </a:ext>
              </a:extLst>
            </p:cNvPr>
            <p:cNvGrpSpPr/>
            <p:nvPr/>
          </p:nvGrpSpPr>
          <p:grpSpPr>
            <a:xfrm>
              <a:off x="6213219" y="1516569"/>
              <a:ext cx="6156303" cy="3379624"/>
              <a:chOff x="6213219" y="1516569"/>
              <a:chExt cx="6156303" cy="3379624"/>
            </a:xfrm>
          </p:grpSpPr>
          <p:pic>
            <p:nvPicPr>
              <p:cNvPr id="7" name="Picture 4" descr="City of Woodstock, Georgia">
                <a:extLst>
                  <a:ext uri="{FF2B5EF4-FFF2-40B4-BE49-F238E27FC236}">
                    <a16:creationId xmlns:a16="http://schemas.microsoft.com/office/drawing/2014/main" id="{095209C6-DF6C-325C-9AA1-BE3856B47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845" y="1516569"/>
                <a:ext cx="4663366" cy="233168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791FD68-DC18-011A-8686-4964E99CC0B1}"/>
                  </a:ext>
                </a:extLst>
              </p:cNvPr>
              <p:cNvSpPr/>
              <p:nvPr/>
            </p:nvSpPr>
            <p:spPr>
              <a:xfrm>
                <a:off x="6557211" y="3848252"/>
                <a:ext cx="5812310" cy="10479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0CCC842-C9E4-25BE-9789-7E1F20D14BBC}"/>
                  </a:ext>
                </a:extLst>
              </p:cNvPr>
              <p:cNvSpPr txBox="1"/>
              <p:nvPr/>
            </p:nvSpPr>
            <p:spPr>
              <a:xfrm>
                <a:off x="6213219" y="4008732"/>
                <a:ext cx="5356255" cy="707886"/>
              </a:xfrm>
              <a:prstGeom prst="rect">
                <a:avLst/>
              </a:prstGeom>
              <a:noFill/>
            </p:spPr>
            <p:txBody>
              <a:bodyPr wrap="square" rtlCol="0">
                <a:spAutoFit/>
              </a:bodyPr>
              <a:lstStyle/>
              <a:p>
                <a:pPr algn="ctr"/>
                <a:r>
                  <a:rPr lang="en-US" sz="4000" b="1" dirty="0">
                    <a:solidFill>
                      <a:srgbClr val="124A7B"/>
                    </a:solidFill>
                    <a:latin typeface="Arial Nova Cond" panose="020B0506020202020204" pitchFamily="34" charset="0"/>
                  </a:rPr>
                  <a:t>Life &amp; Disability </a:t>
                </a:r>
                <a:endParaRPr lang="en-US" dirty="0">
                  <a:solidFill>
                    <a:srgbClr val="124A7B"/>
                  </a:solidFill>
                  <a:latin typeface="Arial Nova Cond" panose="020B0506020202020204" pitchFamily="34" charset="0"/>
                </a:endParaRPr>
              </a:p>
            </p:txBody>
          </p:sp>
          <p:pic>
            <p:nvPicPr>
              <p:cNvPr id="11" name="Picture 10">
                <a:extLst>
                  <a:ext uri="{FF2B5EF4-FFF2-40B4-BE49-F238E27FC236}">
                    <a16:creationId xmlns:a16="http://schemas.microsoft.com/office/drawing/2014/main" id="{F7574A28-6299-0B9C-FCE6-6C9A1EE9776E}"/>
                  </a:ext>
                </a:extLst>
              </p:cNvPr>
              <p:cNvPicPr>
                <a:picLocks noChangeAspect="1"/>
              </p:cNvPicPr>
              <p:nvPr/>
            </p:nvPicPr>
            <p:blipFill>
              <a:blip r:embed="rId4"/>
              <a:stretch>
                <a:fillRect/>
              </a:stretch>
            </p:blipFill>
            <p:spPr>
              <a:xfrm>
                <a:off x="11361211" y="3848250"/>
                <a:ext cx="1008311" cy="1047941"/>
              </a:xfrm>
              <a:prstGeom prst="rect">
                <a:avLst/>
              </a:prstGeom>
            </p:spPr>
          </p:pic>
          <p:pic>
            <p:nvPicPr>
              <p:cNvPr id="12" name="Picture 11">
                <a:extLst>
                  <a:ext uri="{FF2B5EF4-FFF2-40B4-BE49-F238E27FC236}">
                    <a16:creationId xmlns:a16="http://schemas.microsoft.com/office/drawing/2014/main" id="{3AF9BC5E-F118-3172-8707-630E7D07A8AD}"/>
                  </a:ext>
                </a:extLst>
              </p:cNvPr>
              <p:cNvPicPr>
                <a:picLocks noChangeAspect="1"/>
              </p:cNvPicPr>
              <p:nvPr/>
            </p:nvPicPr>
            <p:blipFill>
              <a:blip r:embed="rId5"/>
              <a:stretch>
                <a:fillRect/>
              </a:stretch>
            </p:blipFill>
            <p:spPr>
              <a:xfrm>
                <a:off x="11225481" y="3848248"/>
                <a:ext cx="1144040" cy="1047941"/>
              </a:xfrm>
              <a:prstGeom prst="rect">
                <a:avLst/>
              </a:prstGeom>
            </p:spPr>
          </p:pic>
        </p:grpSp>
      </p:grpSp>
    </p:spTree>
    <p:extLst>
      <p:ext uri="{BB962C8B-B14F-4D97-AF65-F5344CB8AC3E}">
        <p14:creationId xmlns:p14="http://schemas.microsoft.com/office/powerpoint/2010/main" val="40427169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175A-0D1C-47E1-B73C-8442D4E6DA1F}"/>
              </a:ext>
            </a:extLst>
          </p:cNvPr>
          <p:cNvSpPr>
            <a:spLocks noGrp="1"/>
          </p:cNvSpPr>
          <p:nvPr>
            <p:ph type="title"/>
          </p:nvPr>
        </p:nvSpPr>
        <p:spPr/>
        <p:txBody>
          <a:bodyPr/>
          <a:lstStyle/>
          <a:p>
            <a:r>
              <a:rPr lang="en-US" dirty="0">
                <a:solidFill>
                  <a:schemeClr val="bg1">
                    <a:lumMod val="65000"/>
                  </a:schemeClr>
                </a:solidFill>
              </a:rPr>
              <a:t>Basic Life and AD&amp;D</a:t>
            </a:r>
          </a:p>
        </p:txBody>
      </p:sp>
      <p:sp>
        <p:nvSpPr>
          <p:cNvPr id="4" name="Slide Number Placeholder 3">
            <a:extLst>
              <a:ext uri="{FF2B5EF4-FFF2-40B4-BE49-F238E27FC236}">
                <a16:creationId xmlns:a16="http://schemas.microsoft.com/office/drawing/2014/main" id="{D9135F07-FF0E-4F05-810B-F6977F1C6B32}"/>
              </a:ext>
            </a:extLst>
          </p:cNvPr>
          <p:cNvSpPr>
            <a:spLocks noGrp="1"/>
          </p:cNvSpPr>
          <p:nvPr>
            <p:ph type="sldNum" sz="quarter" idx="12"/>
          </p:nvPr>
        </p:nvSpPr>
        <p:spPr/>
        <p:txBody>
          <a:bodyPr/>
          <a:lstStyle/>
          <a:p>
            <a:fld id="{B9CCF627-3D04-48DA-9564-5864B7D60EF7}" type="slidenum">
              <a:rPr lang="en-US" smtClean="0"/>
              <a:t>45</a:t>
            </a:fld>
            <a:endParaRPr lang="en-US" dirty="0"/>
          </a:p>
        </p:txBody>
      </p:sp>
      <p:sp>
        <p:nvSpPr>
          <p:cNvPr id="5" name="TextBox 4">
            <a:extLst>
              <a:ext uri="{FF2B5EF4-FFF2-40B4-BE49-F238E27FC236}">
                <a16:creationId xmlns:a16="http://schemas.microsoft.com/office/drawing/2014/main" id="{0AD64637-DCFD-4435-96A6-F4D630DF219D}"/>
              </a:ext>
            </a:extLst>
          </p:cNvPr>
          <p:cNvSpPr txBox="1"/>
          <p:nvPr/>
        </p:nvSpPr>
        <p:spPr>
          <a:xfrm>
            <a:off x="9950456" y="2878911"/>
            <a:ext cx="1052945"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chemeClr val="bg1"/>
                </a:solidFill>
                <a:effectLst/>
                <a:uLnTx/>
                <a:uFillTx/>
              </a:rPr>
              <a:t>OR</a:t>
            </a:r>
          </a:p>
        </p:txBody>
      </p:sp>
      <p:sp>
        <p:nvSpPr>
          <p:cNvPr id="7" name="Shape 681">
            <a:extLst>
              <a:ext uri="{FF2B5EF4-FFF2-40B4-BE49-F238E27FC236}">
                <a16:creationId xmlns:a16="http://schemas.microsoft.com/office/drawing/2014/main" id="{1418FFE7-B2EF-4BF1-B45C-D089859C9537}"/>
              </a:ext>
            </a:extLst>
          </p:cNvPr>
          <p:cNvSpPr>
            <a:spLocks noChangeAspect="1"/>
          </p:cNvSpPr>
          <p:nvPr/>
        </p:nvSpPr>
        <p:spPr>
          <a:xfrm>
            <a:off x="1037017" y="2409353"/>
            <a:ext cx="1618840" cy="1618522"/>
          </a:xfrm>
          <a:custGeom>
            <a:avLst/>
            <a:gdLst/>
            <a:ahLst/>
            <a:cxnLst>
              <a:cxn ang="0">
                <a:pos x="wd2" y="hd2"/>
              </a:cxn>
              <a:cxn ang="5400000">
                <a:pos x="wd2" y="hd2"/>
              </a:cxn>
              <a:cxn ang="10800000">
                <a:pos x="wd2" y="hd2"/>
              </a:cxn>
              <a:cxn ang="16200000">
                <a:pos x="wd2" y="hd2"/>
              </a:cxn>
            </a:cxnLst>
            <a:rect l="0" t="0" r="r" b="b"/>
            <a:pathLst>
              <a:path w="19679" h="20595" extrusionOk="0">
                <a:moveTo>
                  <a:pt x="9842" y="0"/>
                </a:moveTo>
                <a:cubicBezTo>
                  <a:pt x="7324" y="0"/>
                  <a:pt x="4802" y="1001"/>
                  <a:pt x="2881" y="3012"/>
                </a:cubicBezTo>
                <a:cubicBezTo>
                  <a:pt x="-961" y="7034"/>
                  <a:pt x="-961" y="13556"/>
                  <a:pt x="2881" y="17578"/>
                </a:cubicBezTo>
                <a:cubicBezTo>
                  <a:pt x="6723" y="21600"/>
                  <a:pt x="12955" y="21600"/>
                  <a:pt x="16797" y="17578"/>
                </a:cubicBezTo>
                <a:cubicBezTo>
                  <a:pt x="20639" y="13556"/>
                  <a:pt x="20639" y="7034"/>
                  <a:pt x="16797" y="3012"/>
                </a:cubicBezTo>
                <a:cubicBezTo>
                  <a:pt x="14876" y="1001"/>
                  <a:pt x="12360" y="0"/>
                  <a:pt x="9842" y="0"/>
                </a:cubicBezTo>
                <a:close/>
                <a:moveTo>
                  <a:pt x="6835" y="4840"/>
                </a:moveTo>
                <a:cubicBezTo>
                  <a:pt x="6963" y="4836"/>
                  <a:pt x="7097" y="4841"/>
                  <a:pt x="7229" y="4853"/>
                </a:cubicBezTo>
                <a:cubicBezTo>
                  <a:pt x="8503" y="4970"/>
                  <a:pt x="9533" y="5855"/>
                  <a:pt x="9928" y="7061"/>
                </a:cubicBezTo>
                <a:cubicBezTo>
                  <a:pt x="10319" y="5907"/>
                  <a:pt x="11313" y="5058"/>
                  <a:pt x="12535" y="4937"/>
                </a:cubicBezTo>
                <a:cubicBezTo>
                  <a:pt x="14621" y="4731"/>
                  <a:pt x="16332" y="6608"/>
                  <a:pt x="16280" y="8863"/>
                </a:cubicBezTo>
                <a:cubicBezTo>
                  <a:pt x="16256" y="9940"/>
                  <a:pt x="15845" y="10912"/>
                  <a:pt x="15186" y="11637"/>
                </a:cubicBezTo>
                <a:lnTo>
                  <a:pt x="9879" y="17192"/>
                </a:lnTo>
                <a:lnTo>
                  <a:pt x="4572" y="11637"/>
                </a:lnTo>
                <a:cubicBezTo>
                  <a:pt x="4438" y="11493"/>
                  <a:pt x="4317" y="11337"/>
                  <a:pt x="4203" y="11174"/>
                </a:cubicBezTo>
                <a:lnTo>
                  <a:pt x="5464" y="11174"/>
                </a:lnTo>
                <a:lnTo>
                  <a:pt x="6177" y="12796"/>
                </a:lnTo>
                <a:lnTo>
                  <a:pt x="7229" y="8985"/>
                </a:lnTo>
                <a:lnTo>
                  <a:pt x="8594" y="14495"/>
                </a:lnTo>
                <a:lnTo>
                  <a:pt x="9688" y="10041"/>
                </a:lnTo>
                <a:lnTo>
                  <a:pt x="10156" y="11135"/>
                </a:lnTo>
                <a:lnTo>
                  <a:pt x="10156" y="11174"/>
                </a:lnTo>
                <a:lnTo>
                  <a:pt x="10168" y="11174"/>
                </a:lnTo>
                <a:lnTo>
                  <a:pt x="11429" y="11174"/>
                </a:lnTo>
                <a:cubicBezTo>
                  <a:pt x="11458" y="11350"/>
                  <a:pt x="11538" y="11520"/>
                  <a:pt x="11668" y="11657"/>
                </a:cubicBezTo>
                <a:cubicBezTo>
                  <a:pt x="12005" y="12009"/>
                  <a:pt x="12549" y="12009"/>
                  <a:pt x="12886" y="11657"/>
                </a:cubicBezTo>
                <a:cubicBezTo>
                  <a:pt x="13223" y="11304"/>
                  <a:pt x="13223" y="10728"/>
                  <a:pt x="12886" y="10376"/>
                </a:cubicBezTo>
                <a:cubicBezTo>
                  <a:pt x="12717" y="10199"/>
                  <a:pt x="12498" y="10112"/>
                  <a:pt x="12277" y="10112"/>
                </a:cubicBezTo>
                <a:cubicBezTo>
                  <a:pt x="12056" y="10112"/>
                  <a:pt x="11837" y="10199"/>
                  <a:pt x="11668" y="10376"/>
                </a:cubicBezTo>
                <a:cubicBezTo>
                  <a:pt x="11538" y="10512"/>
                  <a:pt x="11458" y="10682"/>
                  <a:pt x="11429" y="10858"/>
                </a:cubicBezTo>
                <a:lnTo>
                  <a:pt x="10365" y="10858"/>
                </a:lnTo>
                <a:lnTo>
                  <a:pt x="9584" y="9121"/>
                </a:lnTo>
                <a:lnTo>
                  <a:pt x="8594" y="13047"/>
                </a:lnTo>
                <a:lnTo>
                  <a:pt x="7229" y="7537"/>
                </a:lnTo>
                <a:lnTo>
                  <a:pt x="6128" y="11972"/>
                </a:lnTo>
                <a:lnTo>
                  <a:pt x="5661" y="10871"/>
                </a:lnTo>
                <a:lnTo>
                  <a:pt x="5661" y="10858"/>
                </a:lnTo>
                <a:lnTo>
                  <a:pt x="4007" y="10858"/>
                </a:lnTo>
                <a:cubicBezTo>
                  <a:pt x="3663" y="10258"/>
                  <a:pt x="3457" y="9560"/>
                  <a:pt x="3441" y="8812"/>
                </a:cubicBezTo>
                <a:cubicBezTo>
                  <a:pt x="3395" y="6684"/>
                  <a:pt x="4911" y="4897"/>
                  <a:pt x="6835" y="4840"/>
                </a:cubicBezTo>
                <a:close/>
                <a:moveTo>
                  <a:pt x="12265" y="10401"/>
                </a:moveTo>
                <a:cubicBezTo>
                  <a:pt x="12412" y="10401"/>
                  <a:pt x="12558" y="10457"/>
                  <a:pt x="12671" y="10575"/>
                </a:cubicBezTo>
                <a:cubicBezTo>
                  <a:pt x="12896" y="10811"/>
                  <a:pt x="12896" y="11196"/>
                  <a:pt x="12671" y="11431"/>
                </a:cubicBezTo>
                <a:cubicBezTo>
                  <a:pt x="12446" y="11667"/>
                  <a:pt x="12084" y="11667"/>
                  <a:pt x="11859" y="11431"/>
                </a:cubicBezTo>
                <a:cubicBezTo>
                  <a:pt x="11634" y="11196"/>
                  <a:pt x="11634" y="10811"/>
                  <a:pt x="11859" y="10575"/>
                </a:cubicBezTo>
                <a:cubicBezTo>
                  <a:pt x="11972" y="10457"/>
                  <a:pt x="12117" y="10401"/>
                  <a:pt x="12265" y="10401"/>
                </a:cubicBezTo>
                <a:close/>
              </a:path>
            </a:pathLst>
          </a:custGeom>
          <a:solidFill>
            <a:srgbClr val="124A7B"/>
          </a:solidFill>
          <a:ln w="12700">
            <a:miter lim="400000"/>
          </a:ln>
        </p:spPr>
        <p:txBody>
          <a:bodyPr lIns="71437" tIns="71437" rIns="71437" bIns="71437" anchor="ctr"/>
          <a:lstStyle/>
          <a:p>
            <a:pPr>
              <a:defRPr sz="3200">
                <a:solidFill>
                  <a:srgbClr val="FFFFFF"/>
                </a:solidFill>
                <a:latin typeface="+mn-lt"/>
                <a:ea typeface="+mn-ea"/>
                <a:cs typeface="+mn-cs"/>
                <a:sym typeface="Helvetica Light"/>
              </a:defRPr>
            </a:pPr>
            <a:endParaRPr dirty="0"/>
          </a:p>
        </p:txBody>
      </p:sp>
      <p:cxnSp>
        <p:nvCxnSpPr>
          <p:cNvPr id="17" name="Straight Connector 16">
            <a:extLst>
              <a:ext uri="{FF2B5EF4-FFF2-40B4-BE49-F238E27FC236}">
                <a16:creationId xmlns:a16="http://schemas.microsoft.com/office/drawing/2014/main" id="{D3618E37-183E-4827-8AF7-983DA6CE61A2}"/>
              </a:ext>
            </a:extLst>
          </p:cNvPr>
          <p:cNvCxnSpPr>
            <a:cxnSpLocks/>
          </p:cNvCxnSpPr>
          <p:nvPr/>
        </p:nvCxnSpPr>
        <p:spPr>
          <a:xfrm>
            <a:off x="-768246" y="1690688"/>
            <a:ext cx="0" cy="4208337"/>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58BC284F-995D-4300-9AB0-BA386E0A6ECE}"/>
              </a:ext>
            </a:extLst>
          </p:cNvPr>
          <p:cNvSpPr/>
          <p:nvPr/>
        </p:nvSpPr>
        <p:spPr>
          <a:xfrm>
            <a:off x="3518124" y="4027875"/>
            <a:ext cx="5636508" cy="15116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Arial Nova Cond" panose="020B0506020202020204" pitchFamily="34" charset="0"/>
            </a:endParaRPr>
          </a:p>
          <a:p>
            <a:pPr algn="ctr"/>
            <a:r>
              <a:rPr lang="en-US" sz="2800" b="1" dirty="0">
                <a:solidFill>
                  <a:schemeClr val="tx1"/>
                </a:solidFill>
                <a:latin typeface="Arial Nova Cond" panose="020B0506020202020204" pitchFamily="34" charset="0"/>
              </a:rPr>
              <a:t>Employee Benefit: </a:t>
            </a:r>
            <a:r>
              <a:rPr lang="en-US" sz="2800" dirty="0">
                <a:solidFill>
                  <a:schemeClr val="tx1"/>
                </a:solidFill>
                <a:latin typeface="Arial Nova Cond" panose="020B0506020202020204" pitchFamily="34" charset="0"/>
              </a:rPr>
              <a:t>$50,000 Life and </a:t>
            </a:r>
          </a:p>
          <a:p>
            <a:pPr algn="ctr"/>
            <a:r>
              <a:rPr lang="en-US" sz="2800" dirty="0">
                <a:solidFill>
                  <a:schemeClr val="tx1"/>
                </a:solidFill>
                <a:latin typeface="Arial Nova Cond" panose="020B0506020202020204" pitchFamily="34" charset="0"/>
              </a:rPr>
              <a:t>$100,000 AD&amp;D, Employer Paid!</a:t>
            </a:r>
          </a:p>
          <a:p>
            <a:pPr algn="ctr"/>
            <a:endParaRPr lang="en-US" sz="2000" dirty="0">
              <a:solidFill>
                <a:schemeClr val="tx1"/>
              </a:solidFill>
              <a:latin typeface="Arial Nova Cond" panose="020B0506020202020204" pitchFamily="34" charset="0"/>
            </a:endParaRPr>
          </a:p>
        </p:txBody>
      </p:sp>
      <p:pic>
        <p:nvPicPr>
          <p:cNvPr id="16" name="Picture 2">
            <a:extLst>
              <a:ext uri="{FF2B5EF4-FFF2-40B4-BE49-F238E27FC236}">
                <a16:creationId xmlns:a16="http://schemas.microsoft.com/office/drawing/2014/main" id="{B7D61BA9-5744-4461-983F-71EAEB04E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066139" y="365125"/>
            <a:ext cx="1874523" cy="117902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3233504A-AA5C-205D-CBE5-771B60BFBAD5}"/>
              </a:ext>
            </a:extLst>
          </p:cNvPr>
          <p:cNvSpPr txBox="1"/>
          <p:nvPr/>
        </p:nvSpPr>
        <p:spPr>
          <a:xfrm>
            <a:off x="2977223" y="1690688"/>
            <a:ext cx="8177760" cy="2246769"/>
          </a:xfrm>
          <a:prstGeom prst="rect">
            <a:avLst/>
          </a:prstGeom>
          <a:noFill/>
        </p:spPr>
        <p:txBody>
          <a:bodyPr wrap="square">
            <a:spAutoFit/>
          </a:bodyPr>
          <a:lstStyle/>
          <a:p>
            <a:r>
              <a:rPr lang="en-US" sz="2800" b="1" dirty="0">
                <a:latin typeface="Arial Nova Cond" panose="020B0506020202020204" pitchFamily="34" charset="0"/>
              </a:rPr>
              <a:t>City of Woodstock provides all full-time employees with a Basic Life Benefit and an additional Accidental Death and Dismemberment benefit. </a:t>
            </a:r>
            <a:r>
              <a:rPr lang="en-US" sz="2800" dirty="0">
                <a:latin typeface="Arial Nova Cond" panose="020B0506020202020204" pitchFamily="34" charset="0"/>
              </a:rPr>
              <a:t>AD&amp;D may pay benefits if you die or suffer from certain serious injuries as a result of an accident. </a:t>
            </a:r>
          </a:p>
        </p:txBody>
      </p:sp>
    </p:spTree>
    <p:extLst>
      <p:ext uri="{BB962C8B-B14F-4D97-AF65-F5344CB8AC3E}">
        <p14:creationId xmlns:p14="http://schemas.microsoft.com/office/powerpoint/2010/main" val="2779886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175A-0D1C-47E1-B73C-8442D4E6DA1F}"/>
              </a:ext>
            </a:extLst>
          </p:cNvPr>
          <p:cNvSpPr>
            <a:spLocks noGrp="1"/>
          </p:cNvSpPr>
          <p:nvPr>
            <p:ph type="title"/>
          </p:nvPr>
        </p:nvSpPr>
        <p:spPr/>
        <p:txBody>
          <a:bodyPr/>
          <a:lstStyle/>
          <a:p>
            <a:r>
              <a:rPr lang="en-US" dirty="0">
                <a:solidFill>
                  <a:schemeClr val="bg1">
                    <a:lumMod val="65000"/>
                  </a:schemeClr>
                </a:solidFill>
              </a:rPr>
              <a:t>Voluntary Life and AD&amp;D</a:t>
            </a:r>
          </a:p>
        </p:txBody>
      </p:sp>
      <p:sp>
        <p:nvSpPr>
          <p:cNvPr id="4" name="Slide Number Placeholder 3">
            <a:extLst>
              <a:ext uri="{FF2B5EF4-FFF2-40B4-BE49-F238E27FC236}">
                <a16:creationId xmlns:a16="http://schemas.microsoft.com/office/drawing/2014/main" id="{D9135F07-FF0E-4F05-810B-F6977F1C6B32}"/>
              </a:ext>
            </a:extLst>
          </p:cNvPr>
          <p:cNvSpPr>
            <a:spLocks noGrp="1"/>
          </p:cNvSpPr>
          <p:nvPr>
            <p:ph type="sldNum" sz="quarter" idx="12"/>
          </p:nvPr>
        </p:nvSpPr>
        <p:spPr/>
        <p:txBody>
          <a:bodyPr/>
          <a:lstStyle/>
          <a:p>
            <a:fld id="{B9CCF627-3D04-48DA-9564-5864B7D60EF7}" type="slidenum">
              <a:rPr lang="en-US" smtClean="0"/>
              <a:t>46</a:t>
            </a:fld>
            <a:endParaRPr lang="en-US" dirty="0"/>
          </a:p>
        </p:txBody>
      </p:sp>
      <p:sp>
        <p:nvSpPr>
          <p:cNvPr id="5" name="TextBox 4">
            <a:extLst>
              <a:ext uri="{FF2B5EF4-FFF2-40B4-BE49-F238E27FC236}">
                <a16:creationId xmlns:a16="http://schemas.microsoft.com/office/drawing/2014/main" id="{0AD64637-DCFD-4435-96A6-F4D630DF219D}"/>
              </a:ext>
            </a:extLst>
          </p:cNvPr>
          <p:cNvSpPr txBox="1"/>
          <p:nvPr/>
        </p:nvSpPr>
        <p:spPr>
          <a:xfrm>
            <a:off x="9950456" y="2878911"/>
            <a:ext cx="1052945"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chemeClr val="bg1"/>
                </a:solidFill>
                <a:effectLst/>
                <a:uLnTx/>
                <a:uFillTx/>
              </a:rPr>
              <a:t>OR</a:t>
            </a:r>
          </a:p>
        </p:txBody>
      </p:sp>
      <p:sp>
        <p:nvSpPr>
          <p:cNvPr id="13" name="Rectangle 12">
            <a:extLst>
              <a:ext uri="{FF2B5EF4-FFF2-40B4-BE49-F238E27FC236}">
                <a16:creationId xmlns:a16="http://schemas.microsoft.com/office/drawing/2014/main" id="{40F0B953-9DD0-4DDA-B806-3C18F3F41447}"/>
              </a:ext>
            </a:extLst>
          </p:cNvPr>
          <p:cNvSpPr/>
          <p:nvPr/>
        </p:nvSpPr>
        <p:spPr>
          <a:xfrm>
            <a:off x="962349" y="1532220"/>
            <a:ext cx="7592929" cy="19481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lvl="0" indent="-342900">
              <a:buFont typeface="Arial" panose="020B0604020202020204" pitchFamily="34" charset="0"/>
              <a:buChar char="•"/>
            </a:pPr>
            <a:r>
              <a:rPr lang="en-US" sz="2000" b="1" dirty="0">
                <a:solidFill>
                  <a:schemeClr val="tx1"/>
                </a:solidFill>
                <a:latin typeface="Arial Nova Cond" panose="020B0506020202020204" pitchFamily="34" charset="0"/>
              </a:rPr>
              <a:t>Employee Benefit</a:t>
            </a:r>
            <a:r>
              <a:rPr lang="en-US" sz="2000" dirty="0">
                <a:solidFill>
                  <a:schemeClr val="tx1"/>
                </a:solidFill>
                <a:latin typeface="Arial Nova Cond" panose="020B0506020202020204" pitchFamily="34" charset="0"/>
              </a:rPr>
              <a:t>: Increments of $10,000 up to 5x earnings or $500,000</a:t>
            </a:r>
          </a:p>
          <a:p>
            <a:pPr marL="342900" lvl="0" indent="-342900">
              <a:buFont typeface="Arial" panose="020B0604020202020204" pitchFamily="34" charset="0"/>
              <a:buChar char="•"/>
            </a:pPr>
            <a:r>
              <a:rPr lang="en-US" sz="2000" b="1" dirty="0">
                <a:solidFill>
                  <a:schemeClr val="tx1"/>
                </a:solidFill>
                <a:latin typeface="Arial Nova Cond" panose="020B0506020202020204" pitchFamily="34" charset="0"/>
              </a:rPr>
              <a:t>Spouse Benefit</a:t>
            </a:r>
            <a:r>
              <a:rPr lang="en-US" sz="2000" dirty="0">
                <a:solidFill>
                  <a:schemeClr val="tx1"/>
                </a:solidFill>
                <a:latin typeface="Arial Nova Cond" panose="020B0506020202020204" pitchFamily="34" charset="0"/>
              </a:rPr>
              <a:t>: Increments of $5,000 up to $250,000, not to exceed the employee amount </a:t>
            </a:r>
          </a:p>
          <a:p>
            <a:pPr marL="342900" lvl="0" indent="-342900">
              <a:buFont typeface="Arial" panose="020B0604020202020204" pitchFamily="34" charset="0"/>
              <a:buChar char="•"/>
            </a:pPr>
            <a:r>
              <a:rPr lang="en-US" sz="2000" b="1" dirty="0">
                <a:solidFill>
                  <a:schemeClr val="tx1"/>
                </a:solidFill>
                <a:latin typeface="Arial Nova Cond" panose="020B0506020202020204" pitchFamily="34" charset="0"/>
              </a:rPr>
              <a:t>Child Benefit: </a:t>
            </a:r>
            <a:r>
              <a:rPr lang="en-US" sz="2000" dirty="0">
                <a:solidFill>
                  <a:schemeClr val="tx1"/>
                </a:solidFill>
                <a:latin typeface="Arial Nova Cond" panose="020B0506020202020204" pitchFamily="34" charset="0"/>
              </a:rPr>
              <a:t>Birth to 6 months - $1,000; 6 months to 26 years - $10,000 / AD&amp;D Flat $10,000</a:t>
            </a:r>
          </a:p>
        </p:txBody>
      </p:sp>
      <p:cxnSp>
        <p:nvCxnSpPr>
          <p:cNvPr id="17" name="Straight Connector 16">
            <a:extLst>
              <a:ext uri="{FF2B5EF4-FFF2-40B4-BE49-F238E27FC236}">
                <a16:creationId xmlns:a16="http://schemas.microsoft.com/office/drawing/2014/main" id="{D3618E37-183E-4827-8AF7-983DA6CE61A2}"/>
              </a:ext>
            </a:extLst>
          </p:cNvPr>
          <p:cNvCxnSpPr>
            <a:cxnSpLocks/>
          </p:cNvCxnSpPr>
          <p:nvPr/>
        </p:nvCxnSpPr>
        <p:spPr>
          <a:xfrm>
            <a:off x="-761473" y="1437013"/>
            <a:ext cx="0" cy="4208337"/>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C713A6B6-4104-410E-ABE4-8EC6F109E1B5}"/>
              </a:ext>
            </a:extLst>
          </p:cNvPr>
          <p:cNvSpPr/>
          <p:nvPr/>
        </p:nvSpPr>
        <p:spPr>
          <a:xfrm>
            <a:off x="8555278" y="1515758"/>
            <a:ext cx="2620370" cy="1964627"/>
          </a:xfrm>
          <a:prstGeom prst="rect">
            <a:avLst/>
          </a:prstGeom>
          <a:solidFill>
            <a:srgbClr val="124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Nova Cond" panose="020B0506020202020204" pitchFamily="34" charset="0"/>
              </a:rPr>
              <a:t>Guarantee Issue (GI):</a:t>
            </a:r>
          </a:p>
          <a:p>
            <a:pPr marL="342900" indent="-342900">
              <a:buFont typeface="Arial" panose="020B0604020202020204" pitchFamily="34" charset="0"/>
              <a:buChar char="•"/>
            </a:pPr>
            <a:r>
              <a:rPr lang="en-US" sz="2000" dirty="0">
                <a:solidFill>
                  <a:schemeClr val="bg1"/>
                </a:solidFill>
                <a:latin typeface="Arial Nova Cond" panose="020B0506020202020204" pitchFamily="34" charset="0"/>
              </a:rPr>
              <a:t>Employee: $150,000</a:t>
            </a:r>
          </a:p>
          <a:p>
            <a:pPr marL="342900" indent="-342900">
              <a:buFont typeface="Arial" panose="020B0604020202020204" pitchFamily="34" charset="0"/>
              <a:buChar char="•"/>
            </a:pPr>
            <a:r>
              <a:rPr lang="en-US" sz="2000" dirty="0">
                <a:solidFill>
                  <a:schemeClr val="bg1"/>
                </a:solidFill>
                <a:latin typeface="Arial Nova Cond" panose="020B0506020202020204" pitchFamily="34" charset="0"/>
              </a:rPr>
              <a:t>Spouse: $50,000</a:t>
            </a:r>
          </a:p>
          <a:p>
            <a:pPr marL="342900" indent="-342900">
              <a:buFont typeface="Arial" panose="020B0604020202020204" pitchFamily="34" charset="0"/>
              <a:buChar char="•"/>
            </a:pPr>
            <a:r>
              <a:rPr lang="en-US" sz="2000" dirty="0">
                <a:solidFill>
                  <a:schemeClr val="bg1"/>
                </a:solidFill>
                <a:latin typeface="Arial Nova Cond" panose="020B0506020202020204" pitchFamily="34" charset="0"/>
              </a:rPr>
              <a:t>Child: $10,000</a:t>
            </a:r>
          </a:p>
        </p:txBody>
      </p:sp>
      <p:pic>
        <p:nvPicPr>
          <p:cNvPr id="16" name="Picture 2">
            <a:extLst>
              <a:ext uri="{FF2B5EF4-FFF2-40B4-BE49-F238E27FC236}">
                <a16:creationId xmlns:a16="http://schemas.microsoft.com/office/drawing/2014/main" id="{B7D61BA9-5744-4461-983F-71EAEB04E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066139" y="321580"/>
            <a:ext cx="1874523" cy="1179029"/>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30">
            <a:extLst>
              <a:ext uri="{FF2B5EF4-FFF2-40B4-BE49-F238E27FC236}">
                <a16:creationId xmlns:a16="http://schemas.microsoft.com/office/drawing/2014/main" id="{04A2AA34-CD77-413A-C31B-329D44F4A6C9}"/>
              </a:ext>
            </a:extLst>
          </p:cNvPr>
          <p:cNvSpPr txBox="1">
            <a:spLocks noChangeArrowheads="1"/>
          </p:cNvSpPr>
          <p:nvPr/>
        </p:nvSpPr>
        <p:spPr bwMode="auto">
          <a:xfrm>
            <a:off x="1062471" y="3548210"/>
            <a:ext cx="1006705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dirty="0">
                <a:latin typeface="Arial Nova Cond" panose="020B0506020202020204" pitchFamily="34" charset="0"/>
                <a:ea typeface="ＭＳ Ｐゴシック" pitchFamily="1" charset="-128"/>
              </a:rPr>
              <a:t>Important Notes:</a:t>
            </a:r>
          </a:p>
          <a:p>
            <a:pPr marL="342900" indent="-342900">
              <a:buFont typeface="Arial" panose="020B0604020202020204" pitchFamily="34" charset="0"/>
              <a:buChar char="•"/>
            </a:pPr>
            <a:r>
              <a:rPr lang="en-US" altLang="en-US" dirty="0">
                <a:latin typeface="Arial Nova Cond" panose="020B0506020202020204" pitchFamily="34" charset="0"/>
                <a:ea typeface="ＭＳ Ｐゴシック" pitchFamily="1" charset="-128"/>
              </a:rPr>
              <a:t>You must be enrolled in Employee voluntary life / AD&amp;D  in order to elect voluntary dependent Life / AD&amp;D coverage.</a:t>
            </a:r>
          </a:p>
          <a:p>
            <a:pPr marL="342900" indent="-342900">
              <a:buFont typeface="Arial" panose="020B0604020202020204" pitchFamily="34" charset="0"/>
              <a:buChar char="•"/>
            </a:pPr>
            <a:r>
              <a:rPr lang="en-US" altLang="en-US" dirty="0">
                <a:latin typeface="Arial Nova Cond" panose="020B0506020202020204" pitchFamily="34" charset="0"/>
                <a:ea typeface="ＭＳ Ｐゴシック" pitchFamily="1" charset="-128"/>
              </a:rPr>
              <a:t>The AD&amp;D is non-matching so you can enroll in a different amount of AD&amp;D than life. However, you must enroll in the voluntary life to elect AD&amp;D. (AD&amp;D does not require EOI). </a:t>
            </a:r>
          </a:p>
          <a:p>
            <a:pPr marL="342900" indent="-342900">
              <a:buFont typeface="Arial" panose="020B0604020202020204" pitchFamily="34" charset="0"/>
              <a:buChar char="•"/>
            </a:pPr>
            <a:r>
              <a:rPr lang="en-US" dirty="0">
                <a:latin typeface="Arial Nova Cond" panose="020B0506020202020204" pitchFamily="34" charset="0"/>
              </a:rPr>
              <a:t>See the benefit guide, portal or Employee Navigator for rates. Premium increases as enrollee jumps into the next age bracket. Spouse rates are based on the employee age. </a:t>
            </a:r>
          </a:p>
        </p:txBody>
      </p:sp>
    </p:spTree>
    <p:extLst>
      <p:ext uri="{BB962C8B-B14F-4D97-AF65-F5344CB8AC3E}">
        <p14:creationId xmlns:p14="http://schemas.microsoft.com/office/powerpoint/2010/main" val="2120951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7548F-86A0-4F5F-8698-221751D92E72}"/>
              </a:ext>
            </a:extLst>
          </p:cNvPr>
          <p:cNvSpPr>
            <a:spLocks noGrp="1"/>
          </p:cNvSpPr>
          <p:nvPr>
            <p:ph type="title"/>
          </p:nvPr>
        </p:nvSpPr>
        <p:spPr/>
        <p:txBody>
          <a:bodyPr/>
          <a:lstStyle/>
          <a:p>
            <a:r>
              <a:rPr lang="en-US" dirty="0">
                <a:solidFill>
                  <a:schemeClr val="bg1">
                    <a:lumMod val="65000"/>
                  </a:schemeClr>
                </a:solidFill>
              </a:rPr>
              <a:t>Disability Insurance</a:t>
            </a:r>
          </a:p>
        </p:txBody>
      </p:sp>
      <p:sp>
        <p:nvSpPr>
          <p:cNvPr id="3" name="Content Placeholder 2">
            <a:extLst>
              <a:ext uri="{FF2B5EF4-FFF2-40B4-BE49-F238E27FC236}">
                <a16:creationId xmlns:a16="http://schemas.microsoft.com/office/drawing/2014/main" id="{BB556365-EBFD-42AA-A1E1-29B1999C12D6}"/>
              </a:ext>
            </a:extLst>
          </p:cNvPr>
          <p:cNvSpPr>
            <a:spLocks noGrp="1"/>
          </p:cNvSpPr>
          <p:nvPr>
            <p:ph idx="1"/>
          </p:nvPr>
        </p:nvSpPr>
        <p:spPr>
          <a:xfrm>
            <a:off x="3083442" y="1825625"/>
            <a:ext cx="8270358" cy="3949533"/>
          </a:xfrm>
        </p:spPr>
        <p:txBody>
          <a:bodyPr>
            <a:normAutofit/>
          </a:bodyPr>
          <a:lstStyle/>
          <a:p>
            <a:pPr marL="0" indent="0">
              <a:buNone/>
            </a:pPr>
            <a:r>
              <a:rPr lang="en-US" sz="3200" dirty="0"/>
              <a:t>The City of Woodstock believes that you should have income protection if you are unable to work as a result of illness, injury or an approved maternity leave, offering you the below benefits for disability coverage. </a:t>
            </a:r>
          </a:p>
          <a:p>
            <a:pPr lvl="1"/>
            <a:r>
              <a:rPr lang="en-US" sz="3200" dirty="0"/>
              <a:t>Voluntary Short-Term Disability </a:t>
            </a:r>
            <a:endParaRPr lang="en-US" sz="2800" dirty="0"/>
          </a:p>
          <a:p>
            <a:pPr lvl="1"/>
            <a:r>
              <a:rPr lang="en-US" sz="3200" dirty="0"/>
              <a:t>Employer-Paid Long-Term Disability </a:t>
            </a:r>
          </a:p>
          <a:p>
            <a:endParaRPr lang="en-US" dirty="0"/>
          </a:p>
        </p:txBody>
      </p:sp>
      <p:sp>
        <p:nvSpPr>
          <p:cNvPr id="4" name="Slide Number Placeholder 3">
            <a:extLst>
              <a:ext uri="{FF2B5EF4-FFF2-40B4-BE49-F238E27FC236}">
                <a16:creationId xmlns:a16="http://schemas.microsoft.com/office/drawing/2014/main" id="{89B038FB-E6FA-495C-93DA-DBEC64949845}"/>
              </a:ext>
            </a:extLst>
          </p:cNvPr>
          <p:cNvSpPr>
            <a:spLocks noGrp="1"/>
          </p:cNvSpPr>
          <p:nvPr>
            <p:ph type="sldNum" sz="quarter" idx="12"/>
          </p:nvPr>
        </p:nvSpPr>
        <p:spPr/>
        <p:txBody>
          <a:bodyPr/>
          <a:lstStyle/>
          <a:p>
            <a:fld id="{B9CCF627-3D04-48DA-9564-5864B7D60EF7}" type="slidenum">
              <a:rPr lang="en-US" smtClean="0"/>
              <a:t>47</a:t>
            </a:fld>
            <a:endParaRPr lang="en-US" dirty="0"/>
          </a:p>
        </p:txBody>
      </p:sp>
      <p:pic>
        <p:nvPicPr>
          <p:cNvPr id="5" name="Picture 2">
            <a:extLst>
              <a:ext uri="{FF2B5EF4-FFF2-40B4-BE49-F238E27FC236}">
                <a16:creationId xmlns:a16="http://schemas.microsoft.com/office/drawing/2014/main" id="{7059360A-7A81-405C-A917-8AD2AFA01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989611" y="402944"/>
            <a:ext cx="1874523" cy="1179029"/>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Man with cane with solid fill">
            <a:extLst>
              <a:ext uri="{FF2B5EF4-FFF2-40B4-BE49-F238E27FC236}">
                <a16:creationId xmlns:a16="http://schemas.microsoft.com/office/drawing/2014/main" id="{83F5541C-5670-6A1D-4310-42C844FD11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77778" y="2059489"/>
            <a:ext cx="2310492" cy="2310492"/>
          </a:xfrm>
          <a:prstGeom prst="rect">
            <a:avLst/>
          </a:prstGeom>
        </p:spPr>
      </p:pic>
    </p:spTree>
    <p:extLst>
      <p:ext uri="{BB962C8B-B14F-4D97-AF65-F5344CB8AC3E}">
        <p14:creationId xmlns:p14="http://schemas.microsoft.com/office/powerpoint/2010/main" val="1387051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175A-0D1C-47E1-B73C-8442D4E6DA1F}"/>
              </a:ext>
            </a:extLst>
          </p:cNvPr>
          <p:cNvSpPr>
            <a:spLocks noGrp="1"/>
          </p:cNvSpPr>
          <p:nvPr>
            <p:ph type="title"/>
          </p:nvPr>
        </p:nvSpPr>
        <p:spPr/>
        <p:txBody>
          <a:bodyPr/>
          <a:lstStyle/>
          <a:p>
            <a:r>
              <a:rPr lang="en-US" dirty="0">
                <a:solidFill>
                  <a:schemeClr val="bg1">
                    <a:lumMod val="65000"/>
                  </a:schemeClr>
                </a:solidFill>
              </a:rPr>
              <a:t>Disability Insurance</a:t>
            </a:r>
          </a:p>
        </p:txBody>
      </p:sp>
      <p:sp>
        <p:nvSpPr>
          <p:cNvPr id="4" name="Slide Number Placeholder 3">
            <a:extLst>
              <a:ext uri="{FF2B5EF4-FFF2-40B4-BE49-F238E27FC236}">
                <a16:creationId xmlns:a16="http://schemas.microsoft.com/office/drawing/2014/main" id="{D9135F07-FF0E-4F05-810B-F6977F1C6B32}"/>
              </a:ext>
            </a:extLst>
          </p:cNvPr>
          <p:cNvSpPr>
            <a:spLocks noGrp="1"/>
          </p:cNvSpPr>
          <p:nvPr>
            <p:ph type="sldNum" sz="quarter" idx="12"/>
          </p:nvPr>
        </p:nvSpPr>
        <p:spPr>
          <a:xfrm>
            <a:off x="8730305" y="6365062"/>
            <a:ext cx="2743200" cy="365125"/>
          </a:xfrm>
        </p:spPr>
        <p:txBody>
          <a:bodyPr/>
          <a:lstStyle/>
          <a:p>
            <a:fld id="{B9CCF627-3D04-48DA-9564-5864B7D60EF7}" type="slidenum">
              <a:rPr lang="en-US" smtClean="0"/>
              <a:t>48</a:t>
            </a:fld>
            <a:endParaRPr lang="en-US" dirty="0"/>
          </a:p>
        </p:txBody>
      </p:sp>
      <p:sp>
        <p:nvSpPr>
          <p:cNvPr id="5" name="Freeform 5">
            <a:extLst>
              <a:ext uri="{FF2B5EF4-FFF2-40B4-BE49-F238E27FC236}">
                <a16:creationId xmlns:a16="http://schemas.microsoft.com/office/drawing/2014/main" id="{FE1B93BE-AB8F-4139-8A51-C8EF718C763D}"/>
              </a:ext>
            </a:extLst>
          </p:cNvPr>
          <p:cNvSpPr>
            <a:spLocks/>
          </p:cNvSpPr>
          <p:nvPr/>
        </p:nvSpPr>
        <p:spPr bwMode="auto">
          <a:xfrm>
            <a:off x="1948605" y="1659237"/>
            <a:ext cx="3018719" cy="2348981"/>
          </a:xfrm>
          <a:custGeom>
            <a:avLst/>
            <a:gdLst>
              <a:gd name="T0" fmla="*/ 243 w 892"/>
              <a:gd name="T1" fmla="*/ 694 h 694"/>
              <a:gd name="T2" fmla="*/ 237 w 892"/>
              <a:gd name="T3" fmla="*/ 694 h 694"/>
              <a:gd name="T4" fmla="*/ 2 w 892"/>
              <a:gd name="T5" fmla="*/ 694 h 694"/>
              <a:gd name="T6" fmla="*/ 2 w 892"/>
              <a:gd name="T7" fmla="*/ 459 h 694"/>
              <a:gd name="T8" fmla="*/ 2 w 892"/>
              <a:gd name="T9" fmla="*/ 261 h 694"/>
              <a:gd name="T10" fmla="*/ 2 w 892"/>
              <a:gd name="T11" fmla="*/ 257 h 694"/>
              <a:gd name="T12" fmla="*/ 2 w 892"/>
              <a:gd name="T13" fmla="*/ 0 h 694"/>
              <a:gd name="T14" fmla="*/ 33 w 892"/>
              <a:gd name="T15" fmla="*/ 1 h 694"/>
              <a:gd name="T16" fmla="*/ 244 w 892"/>
              <a:gd name="T17" fmla="*/ 1 h 694"/>
              <a:gd name="T18" fmla="*/ 244 w 892"/>
              <a:gd name="T19" fmla="*/ 1 h 694"/>
              <a:gd name="T20" fmla="*/ 244 w 892"/>
              <a:gd name="T21" fmla="*/ 1 h 694"/>
              <a:gd name="T22" fmla="*/ 443 w 892"/>
              <a:gd name="T23" fmla="*/ 1 h 694"/>
              <a:gd name="T24" fmla="*/ 564 w 892"/>
              <a:gd name="T25" fmla="*/ 1 h 694"/>
              <a:gd name="T26" fmla="*/ 564 w 892"/>
              <a:gd name="T27" fmla="*/ 0 h 694"/>
              <a:gd name="T28" fmla="*/ 655 w 892"/>
              <a:gd name="T29" fmla="*/ 0 h 694"/>
              <a:gd name="T30" fmla="*/ 696 w 892"/>
              <a:gd name="T31" fmla="*/ 0 h 694"/>
              <a:gd name="T32" fmla="*/ 696 w 892"/>
              <a:gd name="T33" fmla="*/ 254 h 694"/>
              <a:gd name="T34" fmla="*/ 696 w 892"/>
              <a:gd name="T35" fmla="*/ 260 h 694"/>
              <a:gd name="T36" fmla="*/ 697 w 892"/>
              <a:gd name="T37" fmla="*/ 260 h 694"/>
              <a:gd name="T38" fmla="*/ 697 w 892"/>
              <a:gd name="T39" fmla="*/ 262 h 694"/>
              <a:gd name="T40" fmla="*/ 710 w 892"/>
              <a:gd name="T41" fmla="*/ 261 h 694"/>
              <a:gd name="T42" fmla="*/ 712 w 892"/>
              <a:gd name="T43" fmla="*/ 261 h 694"/>
              <a:gd name="T44" fmla="*/ 697 w 892"/>
              <a:gd name="T45" fmla="*/ 262 h 694"/>
              <a:gd name="T46" fmla="*/ 741 w 892"/>
              <a:gd name="T47" fmla="*/ 308 h 694"/>
              <a:gd name="T48" fmla="*/ 765 w 892"/>
              <a:gd name="T49" fmla="*/ 302 h 694"/>
              <a:gd name="T50" fmla="*/ 827 w 892"/>
              <a:gd name="T51" fmla="*/ 281 h 694"/>
              <a:gd name="T52" fmla="*/ 892 w 892"/>
              <a:gd name="T53" fmla="*/ 356 h 694"/>
              <a:gd name="T54" fmla="*/ 827 w 892"/>
              <a:gd name="T55" fmla="*/ 432 h 694"/>
              <a:gd name="T56" fmla="*/ 765 w 892"/>
              <a:gd name="T57" fmla="*/ 411 h 694"/>
              <a:gd name="T58" fmla="*/ 741 w 892"/>
              <a:gd name="T59" fmla="*/ 405 h 694"/>
              <a:gd name="T60" fmla="*/ 697 w 892"/>
              <a:gd name="T61" fmla="*/ 453 h 694"/>
              <a:gd name="T62" fmla="*/ 696 w 892"/>
              <a:gd name="T63" fmla="*/ 454 h 694"/>
              <a:gd name="T64" fmla="*/ 696 w 892"/>
              <a:gd name="T65" fmla="*/ 459 h 694"/>
              <a:gd name="T66" fmla="*/ 696 w 892"/>
              <a:gd name="T67" fmla="*/ 694 h 694"/>
              <a:gd name="T68" fmla="*/ 649 w 892"/>
              <a:gd name="T69" fmla="*/ 694 h 694"/>
              <a:gd name="T70" fmla="*/ 649 w 892"/>
              <a:gd name="T71" fmla="*/ 694 h 694"/>
              <a:gd name="T72" fmla="*/ 442 w 892"/>
              <a:gd name="T73" fmla="*/ 694 h 694"/>
              <a:gd name="T74" fmla="*/ 435 w 892"/>
              <a:gd name="T75" fmla="*/ 694 h 694"/>
              <a:gd name="T76" fmla="*/ 435 w 892"/>
              <a:gd name="T77" fmla="*/ 694 h 694"/>
              <a:gd name="T78" fmla="*/ 416 w 892"/>
              <a:gd name="T79" fmla="*/ 684 h 694"/>
              <a:gd name="T80" fmla="*/ 418 w 892"/>
              <a:gd name="T81" fmla="*/ 663 h 694"/>
              <a:gd name="T82" fmla="*/ 441 w 892"/>
              <a:gd name="T83" fmla="*/ 590 h 694"/>
              <a:gd name="T84" fmla="*/ 340 w 892"/>
              <a:gd name="T85" fmla="*/ 499 h 694"/>
              <a:gd name="T86" fmla="*/ 240 w 892"/>
              <a:gd name="T87" fmla="*/ 590 h 694"/>
              <a:gd name="T88" fmla="*/ 263 w 892"/>
              <a:gd name="T89" fmla="*/ 663 h 694"/>
              <a:gd name="T90" fmla="*/ 264 w 892"/>
              <a:gd name="T91" fmla="*/ 684 h 694"/>
              <a:gd name="T92" fmla="*/ 244 w 892"/>
              <a:gd name="T93" fmla="*/ 694 h 694"/>
              <a:gd name="T94" fmla="*/ 243 w 892"/>
              <a:gd name="T95"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2" h="694">
                <a:moveTo>
                  <a:pt x="243" y="694"/>
                </a:moveTo>
                <a:cubicBezTo>
                  <a:pt x="237" y="694"/>
                  <a:pt x="237" y="694"/>
                  <a:pt x="237" y="694"/>
                </a:cubicBezTo>
                <a:cubicBezTo>
                  <a:pt x="2" y="694"/>
                  <a:pt x="2" y="694"/>
                  <a:pt x="2" y="694"/>
                </a:cubicBezTo>
                <a:cubicBezTo>
                  <a:pt x="2" y="459"/>
                  <a:pt x="2" y="459"/>
                  <a:pt x="2" y="459"/>
                </a:cubicBezTo>
                <a:cubicBezTo>
                  <a:pt x="2" y="458"/>
                  <a:pt x="0" y="294"/>
                  <a:pt x="2" y="261"/>
                </a:cubicBezTo>
                <a:cubicBezTo>
                  <a:pt x="2" y="260"/>
                  <a:pt x="2" y="258"/>
                  <a:pt x="2" y="257"/>
                </a:cubicBezTo>
                <a:cubicBezTo>
                  <a:pt x="2" y="0"/>
                  <a:pt x="2" y="0"/>
                  <a:pt x="2" y="0"/>
                </a:cubicBezTo>
                <a:cubicBezTo>
                  <a:pt x="33" y="1"/>
                  <a:pt x="33" y="1"/>
                  <a:pt x="33" y="1"/>
                </a:cubicBezTo>
                <a:cubicBezTo>
                  <a:pt x="244" y="1"/>
                  <a:pt x="244" y="1"/>
                  <a:pt x="244" y="1"/>
                </a:cubicBezTo>
                <a:cubicBezTo>
                  <a:pt x="244" y="1"/>
                  <a:pt x="244" y="1"/>
                  <a:pt x="244" y="1"/>
                </a:cubicBezTo>
                <a:cubicBezTo>
                  <a:pt x="244" y="1"/>
                  <a:pt x="244" y="1"/>
                  <a:pt x="244" y="1"/>
                </a:cubicBezTo>
                <a:cubicBezTo>
                  <a:pt x="443" y="1"/>
                  <a:pt x="443" y="1"/>
                  <a:pt x="443" y="1"/>
                </a:cubicBezTo>
                <a:cubicBezTo>
                  <a:pt x="564" y="1"/>
                  <a:pt x="564" y="1"/>
                  <a:pt x="564" y="1"/>
                </a:cubicBezTo>
                <a:cubicBezTo>
                  <a:pt x="564" y="0"/>
                  <a:pt x="564" y="0"/>
                  <a:pt x="564" y="0"/>
                </a:cubicBezTo>
                <a:cubicBezTo>
                  <a:pt x="655" y="0"/>
                  <a:pt x="655" y="0"/>
                  <a:pt x="655" y="0"/>
                </a:cubicBezTo>
                <a:cubicBezTo>
                  <a:pt x="658" y="0"/>
                  <a:pt x="681" y="0"/>
                  <a:pt x="696" y="0"/>
                </a:cubicBezTo>
                <a:cubicBezTo>
                  <a:pt x="696" y="254"/>
                  <a:pt x="696" y="254"/>
                  <a:pt x="696" y="254"/>
                </a:cubicBezTo>
                <a:cubicBezTo>
                  <a:pt x="696" y="257"/>
                  <a:pt x="696" y="259"/>
                  <a:pt x="696" y="260"/>
                </a:cubicBezTo>
                <a:cubicBezTo>
                  <a:pt x="697" y="260"/>
                  <a:pt x="697" y="260"/>
                  <a:pt x="697" y="260"/>
                </a:cubicBezTo>
                <a:cubicBezTo>
                  <a:pt x="697" y="261"/>
                  <a:pt x="697" y="261"/>
                  <a:pt x="697" y="262"/>
                </a:cubicBezTo>
                <a:cubicBezTo>
                  <a:pt x="710" y="261"/>
                  <a:pt x="710" y="261"/>
                  <a:pt x="710" y="261"/>
                </a:cubicBezTo>
                <a:cubicBezTo>
                  <a:pt x="712" y="261"/>
                  <a:pt x="712" y="261"/>
                  <a:pt x="712" y="261"/>
                </a:cubicBezTo>
                <a:cubicBezTo>
                  <a:pt x="697" y="262"/>
                  <a:pt x="697" y="262"/>
                  <a:pt x="697" y="262"/>
                </a:cubicBezTo>
                <a:cubicBezTo>
                  <a:pt x="700" y="290"/>
                  <a:pt x="717" y="308"/>
                  <a:pt x="741" y="308"/>
                </a:cubicBezTo>
                <a:cubicBezTo>
                  <a:pt x="748" y="308"/>
                  <a:pt x="756" y="306"/>
                  <a:pt x="765" y="302"/>
                </a:cubicBezTo>
                <a:cubicBezTo>
                  <a:pt x="781" y="294"/>
                  <a:pt x="812" y="281"/>
                  <a:pt x="827" y="281"/>
                </a:cubicBezTo>
                <a:cubicBezTo>
                  <a:pt x="863" y="281"/>
                  <a:pt x="892" y="315"/>
                  <a:pt x="892" y="356"/>
                </a:cubicBezTo>
                <a:cubicBezTo>
                  <a:pt x="892" y="398"/>
                  <a:pt x="863" y="432"/>
                  <a:pt x="827" y="432"/>
                </a:cubicBezTo>
                <a:cubicBezTo>
                  <a:pt x="812" y="432"/>
                  <a:pt x="781" y="419"/>
                  <a:pt x="765" y="411"/>
                </a:cubicBezTo>
                <a:cubicBezTo>
                  <a:pt x="756" y="407"/>
                  <a:pt x="748" y="405"/>
                  <a:pt x="741" y="405"/>
                </a:cubicBezTo>
                <a:cubicBezTo>
                  <a:pt x="716" y="405"/>
                  <a:pt x="699" y="424"/>
                  <a:pt x="697" y="453"/>
                </a:cubicBezTo>
                <a:cubicBezTo>
                  <a:pt x="696" y="454"/>
                  <a:pt x="696" y="454"/>
                  <a:pt x="696" y="454"/>
                </a:cubicBezTo>
                <a:cubicBezTo>
                  <a:pt x="696" y="459"/>
                  <a:pt x="696" y="459"/>
                  <a:pt x="696" y="459"/>
                </a:cubicBezTo>
                <a:cubicBezTo>
                  <a:pt x="696" y="694"/>
                  <a:pt x="696" y="694"/>
                  <a:pt x="696" y="694"/>
                </a:cubicBezTo>
                <a:cubicBezTo>
                  <a:pt x="649" y="694"/>
                  <a:pt x="649" y="694"/>
                  <a:pt x="649" y="694"/>
                </a:cubicBezTo>
                <a:cubicBezTo>
                  <a:pt x="649" y="694"/>
                  <a:pt x="649" y="694"/>
                  <a:pt x="649" y="694"/>
                </a:cubicBezTo>
                <a:cubicBezTo>
                  <a:pt x="442" y="694"/>
                  <a:pt x="442" y="694"/>
                  <a:pt x="442" y="694"/>
                </a:cubicBezTo>
                <a:cubicBezTo>
                  <a:pt x="439" y="694"/>
                  <a:pt x="436" y="694"/>
                  <a:pt x="435" y="694"/>
                </a:cubicBezTo>
                <a:cubicBezTo>
                  <a:pt x="435" y="694"/>
                  <a:pt x="435" y="694"/>
                  <a:pt x="435" y="694"/>
                </a:cubicBezTo>
                <a:cubicBezTo>
                  <a:pt x="426" y="693"/>
                  <a:pt x="419" y="689"/>
                  <a:pt x="416" y="684"/>
                </a:cubicBezTo>
                <a:cubicBezTo>
                  <a:pt x="413" y="677"/>
                  <a:pt x="415" y="669"/>
                  <a:pt x="418" y="663"/>
                </a:cubicBezTo>
                <a:cubicBezTo>
                  <a:pt x="420" y="658"/>
                  <a:pt x="441" y="615"/>
                  <a:pt x="441" y="590"/>
                </a:cubicBezTo>
                <a:cubicBezTo>
                  <a:pt x="441" y="540"/>
                  <a:pt x="396" y="499"/>
                  <a:pt x="340" y="499"/>
                </a:cubicBezTo>
                <a:cubicBezTo>
                  <a:pt x="285" y="499"/>
                  <a:pt x="240" y="540"/>
                  <a:pt x="240" y="590"/>
                </a:cubicBezTo>
                <a:cubicBezTo>
                  <a:pt x="240" y="615"/>
                  <a:pt x="261" y="658"/>
                  <a:pt x="263" y="663"/>
                </a:cubicBezTo>
                <a:cubicBezTo>
                  <a:pt x="267" y="671"/>
                  <a:pt x="267" y="679"/>
                  <a:pt x="264" y="684"/>
                </a:cubicBezTo>
                <a:cubicBezTo>
                  <a:pt x="261" y="690"/>
                  <a:pt x="254" y="693"/>
                  <a:pt x="244" y="694"/>
                </a:cubicBezTo>
                <a:cubicBezTo>
                  <a:pt x="244" y="694"/>
                  <a:pt x="243" y="694"/>
                  <a:pt x="243" y="694"/>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67" b="1" i="0" u="none" strike="noStrike" kern="0" cap="none" spc="0" normalizeH="0" baseline="0" noProof="0" dirty="0">
              <a:ln>
                <a:noFill/>
              </a:ln>
              <a:solidFill>
                <a:srgbClr val="000000"/>
              </a:solidFill>
              <a:effectLst/>
              <a:uLnTx/>
              <a:uFillTx/>
            </a:endParaRPr>
          </a:p>
        </p:txBody>
      </p:sp>
      <p:sp>
        <p:nvSpPr>
          <p:cNvPr id="6" name="Freeform 11">
            <a:extLst>
              <a:ext uri="{FF2B5EF4-FFF2-40B4-BE49-F238E27FC236}">
                <a16:creationId xmlns:a16="http://schemas.microsoft.com/office/drawing/2014/main" id="{105C61AE-F53B-44F1-B3A2-03CB2BB8CB5D}"/>
              </a:ext>
            </a:extLst>
          </p:cNvPr>
          <p:cNvSpPr>
            <a:spLocks/>
          </p:cNvSpPr>
          <p:nvPr/>
        </p:nvSpPr>
        <p:spPr bwMode="auto">
          <a:xfrm>
            <a:off x="6971810" y="1659237"/>
            <a:ext cx="2463327" cy="2352249"/>
          </a:xfrm>
          <a:custGeom>
            <a:avLst/>
            <a:gdLst>
              <a:gd name="T0" fmla="*/ 252 w 728"/>
              <a:gd name="T1" fmla="*/ 694 h 695"/>
              <a:gd name="T2" fmla="*/ 247 w 728"/>
              <a:gd name="T3" fmla="*/ 694 h 695"/>
              <a:gd name="T4" fmla="*/ 0 w 728"/>
              <a:gd name="T5" fmla="*/ 694 h 695"/>
              <a:gd name="T6" fmla="*/ 0 w 728"/>
              <a:gd name="T7" fmla="*/ 459 h 695"/>
              <a:gd name="T8" fmla="*/ 0 w 728"/>
              <a:gd name="T9" fmla="*/ 455 h 695"/>
              <a:gd name="T10" fmla="*/ 0 w 728"/>
              <a:gd name="T11" fmla="*/ 455 h 695"/>
              <a:gd name="T12" fmla="*/ 20 w 728"/>
              <a:gd name="T13" fmla="*/ 431 h 695"/>
              <a:gd name="T14" fmla="*/ 33 w 728"/>
              <a:gd name="T15" fmla="*/ 434 h 695"/>
              <a:gd name="T16" fmla="*/ 110 w 728"/>
              <a:gd name="T17" fmla="*/ 457 h 695"/>
              <a:gd name="T18" fmla="*/ 206 w 728"/>
              <a:gd name="T19" fmla="*/ 357 h 695"/>
              <a:gd name="T20" fmla="*/ 110 w 728"/>
              <a:gd name="T21" fmla="*/ 256 h 695"/>
              <a:gd name="T22" fmla="*/ 33 w 728"/>
              <a:gd name="T23" fmla="*/ 279 h 695"/>
              <a:gd name="T24" fmla="*/ 20 w 728"/>
              <a:gd name="T25" fmla="*/ 283 h 695"/>
              <a:gd name="T26" fmla="*/ 1 w 728"/>
              <a:gd name="T27" fmla="*/ 260 h 695"/>
              <a:gd name="T28" fmla="*/ 0 w 728"/>
              <a:gd name="T29" fmla="*/ 259 h 695"/>
              <a:gd name="T30" fmla="*/ 0 w 728"/>
              <a:gd name="T31" fmla="*/ 259 h 695"/>
              <a:gd name="T32" fmla="*/ 0 w 728"/>
              <a:gd name="T33" fmla="*/ 255 h 695"/>
              <a:gd name="T34" fmla="*/ 0 w 728"/>
              <a:gd name="T35" fmla="*/ 1 h 695"/>
              <a:gd name="T36" fmla="*/ 33 w 728"/>
              <a:gd name="T37" fmla="*/ 1 h 695"/>
              <a:gd name="T38" fmla="*/ 253 w 728"/>
              <a:gd name="T39" fmla="*/ 1 h 695"/>
              <a:gd name="T40" fmla="*/ 254 w 728"/>
              <a:gd name="T41" fmla="*/ 1 h 695"/>
              <a:gd name="T42" fmla="*/ 254 w 728"/>
              <a:gd name="T43" fmla="*/ 1 h 695"/>
              <a:gd name="T44" fmla="*/ 463 w 728"/>
              <a:gd name="T45" fmla="*/ 1 h 695"/>
              <a:gd name="T46" fmla="*/ 589 w 728"/>
              <a:gd name="T47" fmla="*/ 1 h 695"/>
              <a:gd name="T48" fmla="*/ 589 w 728"/>
              <a:gd name="T49" fmla="*/ 0 h 695"/>
              <a:gd name="T50" fmla="*/ 685 w 728"/>
              <a:gd name="T51" fmla="*/ 0 h 695"/>
              <a:gd name="T52" fmla="*/ 728 w 728"/>
              <a:gd name="T53" fmla="*/ 0 h 695"/>
              <a:gd name="T54" fmla="*/ 728 w 728"/>
              <a:gd name="T55" fmla="*/ 255 h 695"/>
              <a:gd name="T56" fmla="*/ 728 w 728"/>
              <a:gd name="T57" fmla="*/ 260 h 695"/>
              <a:gd name="T58" fmla="*/ 709 w 728"/>
              <a:gd name="T59" fmla="*/ 282 h 695"/>
              <a:gd name="T60" fmla="*/ 695 w 728"/>
              <a:gd name="T61" fmla="*/ 279 h 695"/>
              <a:gd name="T62" fmla="*/ 619 w 728"/>
              <a:gd name="T63" fmla="*/ 256 h 695"/>
              <a:gd name="T64" fmla="*/ 523 w 728"/>
              <a:gd name="T65" fmla="*/ 356 h 695"/>
              <a:gd name="T66" fmla="*/ 619 w 728"/>
              <a:gd name="T67" fmla="*/ 457 h 695"/>
              <a:gd name="T68" fmla="*/ 695 w 728"/>
              <a:gd name="T69" fmla="*/ 434 h 695"/>
              <a:gd name="T70" fmla="*/ 709 w 728"/>
              <a:gd name="T71" fmla="*/ 431 h 695"/>
              <a:gd name="T72" fmla="*/ 728 w 728"/>
              <a:gd name="T73" fmla="*/ 454 h 695"/>
              <a:gd name="T74" fmla="*/ 728 w 728"/>
              <a:gd name="T75" fmla="*/ 459 h 695"/>
              <a:gd name="T76" fmla="*/ 728 w 728"/>
              <a:gd name="T77" fmla="*/ 694 h 695"/>
              <a:gd name="T78" fmla="*/ 679 w 728"/>
              <a:gd name="T79" fmla="*/ 694 h 695"/>
              <a:gd name="T80" fmla="*/ 679 w 728"/>
              <a:gd name="T81" fmla="*/ 694 h 695"/>
              <a:gd name="T82" fmla="*/ 461 w 728"/>
              <a:gd name="T83" fmla="*/ 694 h 695"/>
              <a:gd name="T84" fmla="*/ 454 w 728"/>
              <a:gd name="T85" fmla="*/ 694 h 695"/>
              <a:gd name="T86" fmla="*/ 454 w 728"/>
              <a:gd name="T87" fmla="*/ 694 h 695"/>
              <a:gd name="T88" fmla="*/ 434 w 728"/>
              <a:gd name="T89" fmla="*/ 684 h 695"/>
              <a:gd name="T90" fmla="*/ 436 w 728"/>
              <a:gd name="T91" fmla="*/ 663 h 695"/>
              <a:gd name="T92" fmla="*/ 461 w 728"/>
              <a:gd name="T93" fmla="*/ 590 h 695"/>
              <a:gd name="T94" fmla="*/ 355 w 728"/>
              <a:gd name="T95" fmla="*/ 499 h 695"/>
              <a:gd name="T96" fmla="*/ 249 w 728"/>
              <a:gd name="T97" fmla="*/ 590 h 695"/>
              <a:gd name="T98" fmla="*/ 274 w 728"/>
              <a:gd name="T99" fmla="*/ 663 h 695"/>
              <a:gd name="T100" fmla="*/ 275 w 728"/>
              <a:gd name="T101" fmla="*/ 684 h 695"/>
              <a:gd name="T102" fmla="*/ 254 w 728"/>
              <a:gd name="T103" fmla="*/ 695 h 695"/>
              <a:gd name="T104" fmla="*/ 252 w 728"/>
              <a:gd name="T105" fmla="*/ 694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8" h="695">
                <a:moveTo>
                  <a:pt x="252" y="694"/>
                </a:moveTo>
                <a:cubicBezTo>
                  <a:pt x="247" y="694"/>
                  <a:pt x="247" y="694"/>
                  <a:pt x="247" y="694"/>
                </a:cubicBezTo>
                <a:cubicBezTo>
                  <a:pt x="0" y="694"/>
                  <a:pt x="0" y="694"/>
                  <a:pt x="0" y="694"/>
                </a:cubicBezTo>
                <a:cubicBezTo>
                  <a:pt x="0" y="459"/>
                  <a:pt x="0" y="459"/>
                  <a:pt x="0" y="459"/>
                </a:cubicBezTo>
                <a:cubicBezTo>
                  <a:pt x="0" y="455"/>
                  <a:pt x="0" y="455"/>
                  <a:pt x="0" y="455"/>
                </a:cubicBezTo>
                <a:cubicBezTo>
                  <a:pt x="0" y="455"/>
                  <a:pt x="0" y="455"/>
                  <a:pt x="0" y="455"/>
                </a:cubicBezTo>
                <a:cubicBezTo>
                  <a:pt x="1" y="449"/>
                  <a:pt x="4" y="431"/>
                  <a:pt x="20" y="431"/>
                </a:cubicBezTo>
                <a:cubicBezTo>
                  <a:pt x="24" y="431"/>
                  <a:pt x="28" y="432"/>
                  <a:pt x="33" y="434"/>
                </a:cubicBezTo>
                <a:cubicBezTo>
                  <a:pt x="38" y="436"/>
                  <a:pt x="84" y="457"/>
                  <a:pt x="110" y="457"/>
                </a:cubicBezTo>
                <a:cubicBezTo>
                  <a:pt x="163" y="457"/>
                  <a:pt x="206" y="412"/>
                  <a:pt x="206" y="357"/>
                </a:cubicBezTo>
                <a:cubicBezTo>
                  <a:pt x="206" y="301"/>
                  <a:pt x="163" y="256"/>
                  <a:pt x="110" y="256"/>
                </a:cubicBezTo>
                <a:cubicBezTo>
                  <a:pt x="84" y="256"/>
                  <a:pt x="38" y="277"/>
                  <a:pt x="33" y="279"/>
                </a:cubicBezTo>
                <a:cubicBezTo>
                  <a:pt x="28" y="281"/>
                  <a:pt x="24" y="283"/>
                  <a:pt x="20" y="283"/>
                </a:cubicBezTo>
                <a:cubicBezTo>
                  <a:pt x="5" y="283"/>
                  <a:pt x="1" y="267"/>
                  <a:pt x="1" y="260"/>
                </a:cubicBezTo>
                <a:cubicBezTo>
                  <a:pt x="0" y="259"/>
                  <a:pt x="0" y="259"/>
                  <a:pt x="0" y="259"/>
                </a:cubicBezTo>
                <a:cubicBezTo>
                  <a:pt x="0" y="259"/>
                  <a:pt x="0" y="259"/>
                  <a:pt x="0" y="259"/>
                </a:cubicBezTo>
                <a:cubicBezTo>
                  <a:pt x="0" y="258"/>
                  <a:pt x="0" y="255"/>
                  <a:pt x="0" y="255"/>
                </a:cubicBezTo>
                <a:cubicBezTo>
                  <a:pt x="0" y="1"/>
                  <a:pt x="0" y="1"/>
                  <a:pt x="0" y="1"/>
                </a:cubicBezTo>
                <a:cubicBezTo>
                  <a:pt x="33" y="1"/>
                  <a:pt x="33" y="1"/>
                  <a:pt x="33" y="1"/>
                </a:cubicBezTo>
                <a:cubicBezTo>
                  <a:pt x="253" y="1"/>
                  <a:pt x="253" y="1"/>
                  <a:pt x="253" y="1"/>
                </a:cubicBezTo>
                <a:cubicBezTo>
                  <a:pt x="254" y="1"/>
                  <a:pt x="254" y="1"/>
                  <a:pt x="254" y="1"/>
                </a:cubicBezTo>
                <a:cubicBezTo>
                  <a:pt x="254" y="1"/>
                  <a:pt x="254" y="1"/>
                  <a:pt x="254" y="1"/>
                </a:cubicBezTo>
                <a:cubicBezTo>
                  <a:pt x="463" y="1"/>
                  <a:pt x="463" y="1"/>
                  <a:pt x="463" y="1"/>
                </a:cubicBezTo>
                <a:cubicBezTo>
                  <a:pt x="589" y="1"/>
                  <a:pt x="589" y="1"/>
                  <a:pt x="589" y="1"/>
                </a:cubicBezTo>
                <a:cubicBezTo>
                  <a:pt x="589" y="0"/>
                  <a:pt x="589" y="0"/>
                  <a:pt x="589" y="0"/>
                </a:cubicBezTo>
                <a:cubicBezTo>
                  <a:pt x="685" y="0"/>
                  <a:pt x="685" y="0"/>
                  <a:pt x="685" y="0"/>
                </a:cubicBezTo>
                <a:cubicBezTo>
                  <a:pt x="688" y="0"/>
                  <a:pt x="712" y="0"/>
                  <a:pt x="728" y="0"/>
                </a:cubicBezTo>
                <a:cubicBezTo>
                  <a:pt x="728" y="255"/>
                  <a:pt x="728" y="255"/>
                  <a:pt x="728" y="255"/>
                </a:cubicBezTo>
                <a:cubicBezTo>
                  <a:pt x="728" y="257"/>
                  <a:pt x="728" y="259"/>
                  <a:pt x="728" y="260"/>
                </a:cubicBezTo>
                <a:cubicBezTo>
                  <a:pt x="727" y="266"/>
                  <a:pt x="724" y="282"/>
                  <a:pt x="709" y="282"/>
                </a:cubicBezTo>
                <a:cubicBezTo>
                  <a:pt x="705" y="282"/>
                  <a:pt x="700" y="281"/>
                  <a:pt x="695" y="279"/>
                </a:cubicBezTo>
                <a:cubicBezTo>
                  <a:pt x="690" y="277"/>
                  <a:pt x="645" y="256"/>
                  <a:pt x="619" y="256"/>
                </a:cubicBezTo>
                <a:cubicBezTo>
                  <a:pt x="566" y="256"/>
                  <a:pt x="523" y="301"/>
                  <a:pt x="523" y="356"/>
                </a:cubicBezTo>
                <a:cubicBezTo>
                  <a:pt x="523" y="412"/>
                  <a:pt x="566" y="457"/>
                  <a:pt x="619" y="457"/>
                </a:cubicBezTo>
                <a:cubicBezTo>
                  <a:pt x="645" y="457"/>
                  <a:pt x="690" y="436"/>
                  <a:pt x="695" y="434"/>
                </a:cubicBezTo>
                <a:cubicBezTo>
                  <a:pt x="700" y="432"/>
                  <a:pt x="705" y="431"/>
                  <a:pt x="709" y="431"/>
                </a:cubicBezTo>
                <a:cubicBezTo>
                  <a:pt x="724" y="431"/>
                  <a:pt x="728" y="447"/>
                  <a:pt x="728" y="454"/>
                </a:cubicBezTo>
                <a:cubicBezTo>
                  <a:pt x="728" y="459"/>
                  <a:pt x="728" y="459"/>
                  <a:pt x="728" y="459"/>
                </a:cubicBezTo>
                <a:cubicBezTo>
                  <a:pt x="728" y="694"/>
                  <a:pt x="728" y="694"/>
                  <a:pt x="728" y="694"/>
                </a:cubicBezTo>
                <a:cubicBezTo>
                  <a:pt x="679" y="694"/>
                  <a:pt x="679" y="694"/>
                  <a:pt x="679" y="694"/>
                </a:cubicBezTo>
                <a:cubicBezTo>
                  <a:pt x="679" y="694"/>
                  <a:pt x="679" y="694"/>
                  <a:pt x="679" y="694"/>
                </a:cubicBezTo>
                <a:cubicBezTo>
                  <a:pt x="461" y="694"/>
                  <a:pt x="461" y="694"/>
                  <a:pt x="461" y="694"/>
                </a:cubicBezTo>
                <a:cubicBezTo>
                  <a:pt x="458" y="694"/>
                  <a:pt x="455" y="694"/>
                  <a:pt x="454" y="694"/>
                </a:cubicBezTo>
                <a:cubicBezTo>
                  <a:pt x="454" y="694"/>
                  <a:pt x="454" y="694"/>
                  <a:pt x="454" y="694"/>
                </a:cubicBezTo>
                <a:cubicBezTo>
                  <a:pt x="445" y="693"/>
                  <a:pt x="438" y="689"/>
                  <a:pt x="434" y="684"/>
                </a:cubicBezTo>
                <a:cubicBezTo>
                  <a:pt x="431" y="677"/>
                  <a:pt x="433" y="669"/>
                  <a:pt x="436" y="663"/>
                </a:cubicBezTo>
                <a:cubicBezTo>
                  <a:pt x="439" y="659"/>
                  <a:pt x="461" y="615"/>
                  <a:pt x="461" y="590"/>
                </a:cubicBezTo>
                <a:cubicBezTo>
                  <a:pt x="461" y="540"/>
                  <a:pt x="413" y="499"/>
                  <a:pt x="355" y="499"/>
                </a:cubicBezTo>
                <a:cubicBezTo>
                  <a:pt x="296" y="499"/>
                  <a:pt x="249" y="540"/>
                  <a:pt x="249" y="590"/>
                </a:cubicBezTo>
                <a:cubicBezTo>
                  <a:pt x="249" y="615"/>
                  <a:pt x="271" y="659"/>
                  <a:pt x="274" y="663"/>
                </a:cubicBezTo>
                <a:cubicBezTo>
                  <a:pt x="278" y="671"/>
                  <a:pt x="278" y="679"/>
                  <a:pt x="275" y="684"/>
                </a:cubicBezTo>
                <a:cubicBezTo>
                  <a:pt x="272" y="690"/>
                  <a:pt x="264" y="693"/>
                  <a:pt x="254" y="695"/>
                </a:cubicBezTo>
                <a:cubicBezTo>
                  <a:pt x="253" y="694"/>
                  <a:pt x="252" y="694"/>
                  <a:pt x="252" y="694"/>
                </a:cubicBezTo>
              </a:path>
            </a:pathLst>
          </a:custGeom>
          <a:solidFill>
            <a:srgbClr val="124A7B"/>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67" b="1" i="0" u="none" strike="noStrike" kern="0" cap="none" spc="0" normalizeH="0" baseline="0" noProof="0" dirty="0">
              <a:ln>
                <a:noFill/>
              </a:ln>
              <a:solidFill>
                <a:srgbClr val="000000"/>
              </a:solidFill>
              <a:effectLst/>
              <a:uLnTx/>
              <a:uFillTx/>
            </a:endParaRPr>
          </a:p>
        </p:txBody>
      </p:sp>
      <p:sp>
        <p:nvSpPr>
          <p:cNvPr id="7" name="TextBox 6">
            <a:extLst>
              <a:ext uri="{FF2B5EF4-FFF2-40B4-BE49-F238E27FC236}">
                <a16:creationId xmlns:a16="http://schemas.microsoft.com/office/drawing/2014/main" id="{CE36C0F9-22CC-464E-935F-31310126B59E}"/>
              </a:ext>
            </a:extLst>
          </p:cNvPr>
          <p:cNvSpPr txBox="1"/>
          <p:nvPr/>
        </p:nvSpPr>
        <p:spPr>
          <a:xfrm>
            <a:off x="2158366" y="1784971"/>
            <a:ext cx="1898073" cy="1384995"/>
          </a:xfrm>
          <a:prstGeom prst="rect">
            <a:avLst/>
          </a:prstGeom>
          <a:noFill/>
        </p:spPr>
        <p:txBody>
          <a:bodyPr wrap="square" rtlCol="0">
            <a:spAutoFit/>
          </a:bodyPr>
          <a:lstStyle/>
          <a:p>
            <a:pPr algn="ctr"/>
            <a:r>
              <a:rPr lang="en-US" sz="2800" b="1" dirty="0">
                <a:solidFill>
                  <a:schemeClr val="bg1"/>
                </a:solidFill>
                <a:latin typeface="Arial Nova Cond" panose="020B0506020202020204" pitchFamily="34" charset="0"/>
              </a:rPr>
              <a:t>Voluntary Short-Term Disability</a:t>
            </a:r>
          </a:p>
        </p:txBody>
      </p:sp>
      <p:sp>
        <p:nvSpPr>
          <p:cNvPr id="8" name="TextBox 7">
            <a:extLst>
              <a:ext uri="{FF2B5EF4-FFF2-40B4-BE49-F238E27FC236}">
                <a16:creationId xmlns:a16="http://schemas.microsoft.com/office/drawing/2014/main" id="{25ADC698-3E79-44F9-AEC7-5A80CD44C56F}"/>
              </a:ext>
            </a:extLst>
          </p:cNvPr>
          <p:cNvSpPr txBox="1"/>
          <p:nvPr/>
        </p:nvSpPr>
        <p:spPr>
          <a:xfrm>
            <a:off x="7254438" y="1715949"/>
            <a:ext cx="1898073" cy="954107"/>
          </a:xfrm>
          <a:prstGeom prst="rect">
            <a:avLst/>
          </a:prstGeom>
          <a:noFill/>
        </p:spPr>
        <p:txBody>
          <a:bodyPr wrap="square" rtlCol="0">
            <a:spAutoFit/>
          </a:bodyPr>
          <a:lstStyle/>
          <a:p>
            <a:pPr algn="ctr"/>
            <a:r>
              <a:rPr lang="en-US" sz="2800" b="1" dirty="0">
                <a:solidFill>
                  <a:schemeClr val="bg1"/>
                </a:solidFill>
                <a:latin typeface="Arial Nova Cond" panose="020B0506020202020204" pitchFamily="34" charset="0"/>
              </a:rPr>
              <a:t>Long-Term Disability</a:t>
            </a:r>
          </a:p>
        </p:txBody>
      </p:sp>
      <p:sp>
        <p:nvSpPr>
          <p:cNvPr id="9" name="TextBox 8">
            <a:extLst>
              <a:ext uri="{FF2B5EF4-FFF2-40B4-BE49-F238E27FC236}">
                <a16:creationId xmlns:a16="http://schemas.microsoft.com/office/drawing/2014/main" id="{FFAE1170-C85C-490B-ACC9-5B542B42A7BB}"/>
              </a:ext>
            </a:extLst>
          </p:cNvPr>
          <p:cNvSpPr txBox="1"/>
          <p:nvPr/>
        </p:nvSpPr>
        <p:spPr>
          <a:xfrm>
            <a:off x="885172" y="4117732"/>
            <a:ext cx="4444460" cy="2031325"/>
          </a:xfrm>
          <a:prstGeom prst="rect">
            <a:avLst/>
          </a:prstGeom>
          <a:noFill/>
        </p:spPr>
        <p:txBody>
          <a:bodyPr wrap="square" rtlCol="0">
            <a:spAutoFit/>
          </a:bodyPr>
          <a:lstStyle/>
          <a:p>
            <a:pPr algn="ctr"/>
            <a:r>
              <a:rPr lang="en-US" b="1" dirty="0">
                <a:latin typeface="Arial Nova Cond" panose="020B0506020202020204" pitchFamily="34" charset="0"/>
              </a:rPr>
              <a:t>EMPLOYEE PAID</a:t>
            </a:r>
          </a:p>
          <a:p>
            <a:pPr marL="285750" indent="-285750">
              <a:buFont typeface="Arial" panose="020B0604020202020204" pitchFamily="34" charset="0"/>
              <a:buChar char="•"/>
            </a:pPr>
            <a:r>
              <a:rPr lang="en-US" dirty="0">
                <a:latin typeface="Arial Nova Cond" panose="020B0506020202020204" pitchFamily="34" charset="0"/>
              </a:rPr>
              <a:t>Provides 60% of your weekly income up to $2,000 per week</a:t>
            </a:r>
          </a:p>
          <a:p>
            <a:pPr marL="285750" indent="-285750">
              <a:buFont typeface="Arial" panose="020B0604020202020204" pitchFamily="34" charset="0"/>
              <a:buChar char="•"/>
            </a:pPr>
            <a:r>
              <a:rPr lang="en-US" dirty="0">
                <a:latin typeface="Arial Nova Cond" panose="020B0506020202020204" pitchFamily="34" charset="0"/>
              </a:rPr>
              <a:t>Benefits begin on the 15</a:t>
            </a:r>
            <a:r>
              <a:rPr lang="en-US" baseline="30000" dirty="0">
                <a:latin typeface="Arial Nova Cond" panose="020B0506020202020204" pitchFamily="34" charset="0"/>
              </a:rPr>
              <a:t>th</a:t>
            </a:r>
            <a:r>
              <a:rPr lang="en-US" dirty="0">
                <a:latin typeface="Arial Nova Cond" panose="020B0506020202020204" pitchFamily="34" charset="0"/>
              </a:rPr>
              <a:t> day after accident or sickness</a:t>
            </a:r>
          </a:p>
          <a:p>
            <a:pPr marL="285750" indent="-285750">
              <a:buFont typeface="Arial" panose="020B0604020202020204" pitchFamily="34" charset="0"/>
              <a:buChar char="•"/>
            </a:pPr>
            <a:r>
              <a:rPr lang="en-US" dirty="0">
                <a:latin typeface="Arial Nova Cond" panose="020B0506020202020204" pitchFamily="34" charset="0"/>
              </a:rPr>
              <a:t>The maximum benefit period is 11 weeks</a:t>
            </a:r>
          </a:p>
          <a:p>
            <a:pPr marL="285750" indent="-285750">
              <a:buFont typeface="Arial" panose="020B0604020202020204" pitchFamily="34" charset="0"/>
              <a:buChar char="•"/>
            </a:pPr>
            <a:r>
              <a:rPr lang="en-US" dirty="0">
                <a:latin typeface="Arial Nova Cond" panose="020B0506020202020204" pitchFamily="34" charset="0"/>
              </a:rPr>
              <a:t>Pre-Existing Conditions: 3/12</a:t>
            </a:r>
          </a:p>
        </p:txBody>
      </p:sp>
      <p:sp>
        <p:nvSpPr>
          <p:cNvPr id="10" name="TextBox 9">
            <a:extLst>
              <a:ext uri="{FF2B5EF4-FFF2-40B4-BE49-F238E27FC236}">
                <a16:creationId xmlns:a16="http://schemas.microsoft.com/office/drawing/2014/main" id="{81FA0F01-2A3B-4377-90C6-799DF0E13286}"/>
              </a:ext>
            </a:extLst>
          </p:cNvPr>
          <p:cNvSpPr txBox="1"/>
          <p:nvPr/>
        </p:nvSpPr>
        <p:spPr>
          <a:xfrm>
            <a:off x="5865011" y="4176658"/>
            <a:ext cx="4444460" cy="2031325"/>
          </a:xfrm>
          <a:prstGeom prst="rect">
            <a:avLst/>
          </a:prstGeom>
          <a:noFill/>
        </p:spPr>
        <p:txBody>
          <a:bodyPr wrap="square" rtlCol="0">
            <a:spAutoFit/>
          </a:bodyPr>
          <a:lstStyle/>
          <a:p>
            <a:pPr algn="ctr"/>
            <a:r>
              <a:rPr lang="en-US" b="1" dirty="0">
                <a:latin typeface="Arial Nova Cond" panose="020B0506020202020204" pitchFamily="34" charset="0"/>
              </a:rPr>
              <a:t>EMPLOYER PAID</a:t>
            </a:r>
          </a:p>
          <a:p>
            <a:pPr marL="285750" indent="-285750">
              <a:buFont typeface="Arial" panose="020B0604020202020204" pitchFamily="34" charset="0"/>
              <a:buChar char="•"/>
            </a:pPr>
            <a:r>
              <a:rPr lang="en-US" dirty="0">
                <a:latin typeface="Arial Nova Cond" panose="020B0506020202020204" pitchFamily="34" charset="0"/>
              </a:rPr>
              <a:t>Provides 60% of your monthly salary up to </a:t>
            </a:r>
            <a:r>
              <a:rPr lang="en-US" b="1" dirty="0">
                <a:latin typeface="Arial Nova Cond" panose="020B0506020202020204" pitchFamily="34" charset="0"/>
              </a:rPr>
              <a:t>$10,000 </a:t>
            </a:r>
            <a:r>
              <a:rPr lang="en-US" dirty="0">
                <a:latin typeface="Arial Nova Cond" panose="020B0506020202020204" pitchFamily="34" charset="0"/>
              </a:rPr>
              <a:t>per month</a:t>
            </a:r>
          </a:p>
          <a:p>
            <a:pPr marL="285750" indent="-285750">
              <a:buFont typeface="Arial" panose="020B0604020202020204" pitchFamily="34" charset="0"/>
              <a:buChar char="•"/>
            </a:pPr>
            <a:r>
              <a:rPr lang="en-US" dirty="0">
                <a:latin typeface="Arial Nova Cond" panose="020B0506020202020204" pitchFamily="34" charset="0"/>
              </a:rPr>
              <a:t>Benefits begin after 90 days of disability</a:t>
            </a:r>
          </a:p>
          <a:p>
            <a:pPr marL="285750" indent="-285750">
              <a:buFont typeface="Arial" panose="020B0604020202020204" pitchFamily="34" charset="0"/>
              <a:buChar char="•"/>
            </a:pPr>
            <a:r>
              <a:rPr lang="en-US" dirty="0">
                <a:latin typeface="Arial Nova Cond" panose="020B0506020202020204" pitchFamily="34" charset="0"/>
              </a:rPr>
              <a:t>Any long-term disability benefit paid to you is offset by any state-mandated disability benefits you receive</a:t>
            </a:r>
          </a:p>
        </p:txBody>
      </p:sp>
      <p:pic>
        <p:nvPicPr>
          <p:cNvPr id="11" name="Picture 2">
            <a:extLst>
              <a:ext uri="{FF2B5EF4-FFF2-40B4-BE49-F238E27FC236}">
                <a16:creationId xmlns:a16="http://schemas.microsoft.com/office/drawing/2014/main" id="{327620EF-ADB4-4B02-BF02-F7D963CC2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957000" y="365125"/>
            <a:ext cx="1874523" cy="117902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8B7D2381-71BB-4011-94AA-CE464815AA8E}"/>
              </a:ext>
            </a:extLst>
          </p:cNvPr>
          <p:cNvSpPr/>
          <p:nvPr/>
        </p:nvSpPr>
        <p:spPr>
          <a:xfrm>
            <a:off x="447883" y="3002775"/>
            <a:ext cx="2385379" cy="1193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000" b="1" dirty="0">
              <a:solidFill>
                <a:schemeClr val="tx1"/>
              </a:solidFill>
              <a:latin typeface="Arial Nova Cond" panose="020B0506020202020204" pitchFamily="34" charset="0"/>
            </a:endParaRPr>
          </a:p>
        </p:txBody>
      </p:sp>
      <p:sp>
        <p:nvSpPr>
          <p:cNvPr id="3" name="Star: 12 Points 2">
            <a:extLst>
              <a:ext uri="{FF2B5EF4-FFF2-40B4-BE49-F238E27FC236}">
                <a16:creationId xmlns:a16="http://schemas.microsoft.com/office/drawing/2014/main" id="{75788A8B-CFBA-E511-BA65-E861C0CC1A4D}"/>
              </a:ext>
            </a:extLst>
          </p:cNvPr>
          <p:cNvSpPr/>
          <p:nvPr/>
        </p:nvSpPr>
        <p:spPr>
          <a:xfrm rot="439886">
            <a:off x="9582819" y="3507028"/>
            <a:ext cx="2622884" cy="1221408"/>
          </a:xfrm>
          <a:prstGeom prst="star12">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dirty="0">
                <a:solidFill>
                  <a:schemeClr val="bg1"/>
                </a:solidFill>
                <a:latin typeface="Arial Nova Cond" panose="020B0506020202020204" pitchFamily="34" charset="0"/>
              </a:rPr>
              <a:t>Increased Maximum!</a:t>
            </a:r>
          </a:p>
          <a:p>
            <a:pPr algn="ctr"/>
            <a:endParaRPr lang="en-US" dirty="0"/>
          </a:p>
        </p:txBody>
      </p:sp>
    </p:spTree>
    <p:extLst>
      <p:ext uri="{BB962C8B-B14F-4D97-AF65-F5344CB8AC3E}">
        <p14:creationId xmlns:p14="http://schemas.microsoft.com/office/powerpoint/2010/main" val="2783544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AD328-E438-4CB8-8875-60585938FFE8}"/>
              </a:ext>
            </a:extLst>
          </p:cNvPr>
          <p:cNvSpPr>
            <a:spLocks noGrp="1"/>
          </p:cNvSpPr>
          <p:nvPr>
            <p:ph type="title"/>
          </p:nvPr>
        </p:nvSpPr>
        <p:spPr/>
        <p:txBody>
          <a:bodyPr/>
          <a:lstStyle/>
          <a:p>
            <a:r>
              <a:rPr lang="en-US" dirty="0">
                <a:solidFill>
                  <a:schemeClr val="bg1">
                    <a:lumMod val="65000"/>
                  </a:schemeClr>
                </a:solidFill>
              </a:rPr>
              <a:t>Financial, Legal &amp; Estate Support</a:t>
            </a:r>
          </a:p>
        </p:txBody>
      </p:sp>
      <p:sp>
        <p:nvSpPr>
          <p:cNvPr id="3" name="Content Placeholder 2">
            <a:extLst>
              <a:ext uri="{FF2B5EF4-FFF2-40B4-BE49-F238E27FC236}">
                <a16:creationId xmlns:a16="http://schemas.microsoft.com/office/drawing/2014/main" id="{A252D8AB-24B3-470C-9EA0-31CF4352C6DC}"/>
              </a:ext>
            </a:extLst>
          </p:cNvPr>
          <p:cNvSpPr>
            <a:spLocks noGrp="1"/>
          </p:cNvSpPr>
          <p:nvPr>
            <p:ph idx="1"/>
          </p:nvPr>
        </p:nvSpPr>
        <p:spPr>
          <a:xfrm>
            <a:off x="3062177" y="1690686"/>
            <a:ext cx="8291622" cy="4293019"/>
          </a:xfrm>
        </p:spPr>
        <p:txBody>
          <a:bodyPr>
            <a:normAutofit fontScale="92500" lnSpcReduction="10000"/>
          </a:bodyPr>
          <a:lstStyle/>
          <a:p>
            <a:pPr marL="0" indent="0" algn="l">
              <a:buNone/>
            </a:pPr>
            <a:r>
              <a:rPr lang="en-US" sz="2400" b="1" dirty="0"/>
              <a:t>NYL’s Financial, Legal &amp; Estate Support Program helps you navigate financial and legal challenges which can be very stressful for you and your family.  This benefit is offered at no cost. </a:t>
            </a:r>
            <a:r>
              <a:rPr lang="en-US" sz="2400" b="1" u="none" strike="noStrike" baseline="0" dirty="0">
                <a:solidFill>
                  <a:srgbClr val="211D1E"/>
                </a:solidFill>
              </a:rPr>
              <a:t>The program includes: </a:t>
            </a:r>
          </a:p>
          <a:p>
            <a:pPr lvl="1"/>
            <a:r>
              <a:rPr lang="en-US" b="1" i="0" u="none" strike="noStrike" baseline="0" dirty="0"/>
              <a:t>Financial Connect </a:t>
            </a:r>
            <a:r>
              <a:rPr lang="en-US" b="0" i="0" u="none" strike="noStrike" baseline="0" dirty="0"/>
              <a:t>– access to a team of qualified experts including CPAs and Certified Financial Planners</a:t>
            </a:r>
          </a:p>
          <a:p>
            <a:pPr lvl="1"/>
            <a:r>
              <a:rPr lang="en-US" b="1" i="0" u="none" strike="noStrike" baseline="0" dirty="0"/>
              <a:t>Legal Connect</a:t>
            </a:r>
            <a:r>
              <a:rPr lang="en-US" b="0" i="0" u="none" strike="noStrike" baseline="0" dirty="0"/>
              <a:t> – gives you access to unlimited phone consultations with a staff of attorneys who can provide guidance on issues such as divorce, adoption, estate planning, real estate and identify theft</a:t>
            </a:r>
          </a:p>
          <a:p>
            <a:pPr lvl="1"/>
            <a:r>
              <a:rPr lang="en-US" b="1" i="0" u="none" strike="noStrike" baseline="0" dirty="0"/>
              <a:t>EstateGuidance</a:t>
            </a:r>
            <a:r>
              <a:rPr lang="en-US" b="0" i="0" u="none" strike="noStrike" baseline="0" dirty="0"/>
              <a:t> – a user friendly online tool you and your family can access to write a last will and testament, a living will and other documents outlining your wishes for final arrangements</a:t>
            </a:r>
            <a:endParaRPr lang="en-US" sz="2000" dirty="0">
              <a:solidFill>
                <a:srgbClr val="00B0F0"/>
              </a:solidFill>
            </a:endParaRPr>
          </a:p>
          <a:p>
            <a:pPr marL="457200" lvl="1" indent="0">
              <a:buNone/>
            </a:pPr>
            <a:r>
              <a:rPr lang="en-US" b="1" dirty="0">
                <a:solidFill>
                  <a:srgbClr val="124A7B"/>
                </a:solidFill>
              </a:rPr>
              <a:t>Phone: (800) 344-9752</a:t>
            </a:r>
          </a:p>
          <a:p>
            <a:pPr marL="457200" lvl="1" indent="0">
              <a:buNone/>
            </a:pPr>
            <a:r>
              <a:rPr lang="en-US" b="1" dirty="0">
                <a:solidFill>
                  <a:srgbClr val="124A7B"/>
                </a:solidFill>
              </a:rPr>
              <a:t>Website: guidanceresources.com (web ID:  NYLGBS)</a:t>
            </a:r>
            <a:endParaRPr lang="en-US" sz="2000" dirty="0"/>
          </a:p>
        </p:txBody>
      </p:sp>
      <p:sp>
        <p:nvSpPr>
          <p:cNvPr id="4" name="Slide Number Placeholder 3">
            <a:extLst>
              <a:ext uri="{FF2B5EF4-FFF2-40B4-BE49-F238E27FC236}">
                <a16:creationId xmlns:a16="http://schemas.microsoft.com/office/drawing/2014/main" id="{D11132F0-03D2-4252-9DB6-8FA3AE20AA1D}"/>
              </a:ext>
            </a:extLst>
          </p:cNvPr>
          <p:cNvSpPr>
            <a:spLocks noGrp="1"/>
          </p:cNvSpPr>
          <p:nvPr>
            <p:ph type="sldNum" sz="quarter" idx="12"/>
          </p:nvPr>
        </p:nvSpPr>
        <p:spPr/>
        <p:txBody>
          <a:bodyPr/>
          <a:lstStyle/>
          <a:p>
            <a:fld id="{B9CCF627-3D04-48DA-9564-5864B7D60EF7}" type="slidenum">
              <a:rPr lang="en-US" smtClean="0"/>
              <a:t>49</a:t>
            </a:fld>
            <a:endParaRPr lang="en-US" dirty="0"/>
          </a:p>
        </p:txBody>
      </p:sp>
      <p:pic>
        <p:nvPicPr>
          <p:cNvPr id="9" name="Picture 2">
            <a:extLst>
              <a:ext uri="{FF2B5EF4-FFF2-40B4-BE49-F238E27FC236}">
                <a16:creationId xmlns:a16="http://schemas.microsoft.com/office/drawing/2014/main" id="{71AF6A87-8887-4F3A-AC72-27FFE3010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982993" y="438391"/>
            <a:ext cx="1874523" cy="1179029"/>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15" descr="Register with solid fill">
            <a:extLst>
              <a:ext uri="{FF2B5EF4-FFF2-40B4-BE49-F238E27FC236}">
                <a16:creationId xmlns:a16="http://schemas.microsoft.com/office/drawing/2014/main" id="{C58CFB2A-C2AB-41BF-B2E8-23EF660571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200" y="2374834"/>
            <a:ext cx="2108331" cy="2108331"/>
          </a:xfrm>
          <a:prstGeom prst="rect">
            <a:avLst/>
          </a:prstGeom>
        </p:spPr>
      </p:pic>
    </p:spTree>
    <p:extLst>
      <p:ext uri="{BB962C8B-B14F-4D97-AF65-F5344CB8AC3E}">
        <p14:creationId xmlns:p14="http://schemas.microsoft.com/office/powerpoint/2010/main" val="1284885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lstStyle/>
          <a:p>
            <a:r>
              <a:rPr lang="en-US" dirty="0">
                <a:solidFill>
                  <a:schemeClr val="bg1">
                    <a:lumMod val="65000"/>
                  </a:schemeClr>
                </a:solidFill>
              </a:rPr>
              <a:t>Who is Eligible to Enroll?</a:t>
            </a:r>
          </a:p>
        </p:txBody>
      </p:sp>
      <p:sp>
        <p:nvSpPr>
          <p:cNvPr id="3" name="Content Placeholder 2">
            <a:extLst>
              <a:ext uri="{FF2B5EF4-FFF2-40B4-BE49-F238E27FC236}">
                <a16:creationId xmlns:a16="http://schemas.microsoft.com/office/drawing/2014/main" id="{2FF7F9BD-0A4C-4C11-9432-6CDBD00DD377}"/>
              </a:ext>
            </a:extLst>
          </p:cNvPr>
          <p:cNvSpPr>
            <a:spLocks noGrp="1"/>
          </p:cNvSpPr>
          <p:nvPr>
            <p:ph idx="1"/>
          </p:nvPr>
        </p:nvSpPr>
        <p:spPr>
          <a:xfrm>
            <a:off x="3391093" y="1515554"/>
            <a:ext cx="8105273" cy="4524374"/>
          </a:xfrm>
        </p:spPr>
        <p:txBody>
          <a:bodyPr>
            <a:normAutofit/>
          </a:bodyPr>
          <a:lstStyle/>
          <a:p>
            <a:pPr marL="0" lvl="0" indent="0">
              <a:buNone/>
            </a:pPr>
            <a:r>
              <a:rPr lang="en-US" sz="2000" b="1" dirty="0"/>
              <a:t>Employees</a:t>
            </a:r>
          </a:p>
          <a:p>
            <a:pPr lvl="1">
              <a:buFont typeface="Arial"/>
              <a:buChar char="•"/>
            </a:pPr>
            <a:r>
              <a:rPr lang="en-US" sz="2000" dirty="0"/>
              <a:t>You are eligible if you are an active, full-time employee scheduled to work at least 30 hours per week. </a:t>
            </a:r>
          </a:p>
          <a:p>
            <a:pPr lvl="1">
              <a:buFont typeface="Arial"/>
              <a:buChar char="•"/>
            </a:pPr>
            <a:r>
              <a:rPr lang="en-US" sz="2000" dirty="0"/>
              <a:t>New employees are eligible to participate on the first of the month following date of hire.</a:t>
            </a:r>
          </a:p>
          <a:p>
            <a:pPr lvl="1">
              <a:buFont typeface="Arial"/>
              <a:buChar char="•"/>
            </a:pPr>
            <a:r>
              <a:rPr lang="en-US" sz="2000" dirty="0"/>
              <a:t>Permanent part-time employees that work more than 28 hours per week or 1,456 annual hours are also eligible to enroll in medical, dental, and vision benefits.</a:t>
            </a:r>
          </a:p>
          <a:p>
            <a:pPr marL="0" lvl="0" indent="0">
              <a:buNone/>
            </a:pPr>
            <a:r>
              <a:rPr lang="en-US" sz="2000" b="1" dirty="0"/>
              <a:t>Eligible Dependents </a:t>
            </a:r>
          </a:p>
          <a:p>
            <a:pPr lvl="1">
              <a:buFont typeface="Arial"/>
              <a:buChar char="•"/>
            </a:pPr>
            <a:r>
              <a:rPr lang="en-US" sz="2000" dirty="0"/>
              <a:t>Your legal spouse </a:t>
            </a:r>
          </a:p>
          <a:p>
            <a:pPr lvl="1">
              <a:buFont typeface="Arial"/>
              <a:buChar char="•"/>
            </a:pPr>
            <a:r>
              <a:rPr lang="en-US" sz="2000" dirty="0"/>
              <a:t>Your natural children, step-children or adopted children up to age 26</a:t>
            </a:r>
          </a:p>
          <a:p>
            <a:pPr lvl="1">
              <a:buFont typeface="Arial"/>
              <a:buChar char="•"/>
            </a:pPr>
            <a:r>
              <a:rPr lang="en-US" sz="2000" dirty="0"/>
              <a:t>Disabled dependents </a:t>
            </a:r>
            <a:r>
              <a:rPr lang="en-US" sz="1800" dirty="0"/>
              <a:t>(proof of disability is required)</a:t>
            </a:r>
          </a:p>
          <a:p>
            <a:pPr lvl="0"/>
            <a:endParaRPr lang="en-US" sz="2000" b="1" dirty="0"/>
          </a:p>
          <a:p>
            <a:pPr lvl="1">
              <a:buFont typeface="Arial"/>
              <a:buChar char="•"/>
            </a:pPr>
            <a:endParaRPr lang="en-US" sz="2000" dirty="0"/>
          </a:p>
          <a:p>
            <a:endParaRPr lang="en-US" sz="2000" dirty="0"/>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5</a:t>
            </a:fld>
            <a:endParaRPr lang="en-US" dirty="0"/>
          </a:p>
        </p:txBody>
      </p:sp>
      <p:pic>
        <p:nvPicPr>
          <p:cNvPr id="6" name="Graphic 5" descr="Family with two children">
            <a:extLst>
              <a:ext uri="{FF2B5EF4-FFF2-40B4-BE49-F238E27FC236}">
                <a16:creationId xmlns:a16="http://schemas.microsoft.com/office/drawing/2014/main" id="{D435547D-9E04-458F-ADF9-EDF7253023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4350" y="2171603"/>
            <a:ext cx="2514793" cy="2514793"/>
          </a:xfrm>
          <a:prstGeom prst="rect">
            <a:avLst/>
          </a:prstGeom>
        </p:spPr>
      </p:pic>
      <p:sp>
        <p:nvSpPr>
          <p:cNvPr id="7" name="TextBox 6">
            <a:extLst>
              <a:ext uri="{FF2B5EF4-FFF2-40B4-BE49-F238E27FC236}">
                <a16:creationId xmlns:a16="http://schemas.microsoft.com/office/drawing/2014/main" id="{FCC7601A-C69B-4F9E-D70C-A017A04E4A4F}"/>
              </a:ext>
            </a:extLst>
          </p:cNvPr>
          <p:cNvSpPr txBox="1"/>
          <p:nvPr/>
        </p:nvSpPr>
        <p:spPr>
          <a:xfrm>
            <a:off x="625166" y="5482841"/>
            <a:ext cx="10871200" cy="646331"/>
          </a:xfrm>
          <a:prstGeom prst="rect">
            <a:avLst/>
          </a:prstGeom>
          <a:solidFill>
            <a:srgbClr val="124A7B"/>
          </a:solidFill>
        </p:spPr>
        <p:txBody>
          <a:bodyPr wrap="square">
            <a:spAutoFit/>
          </a:bodyPr>
          <a:lstStyle/>
          <a:p>
            <a:pPr algn="ctr"/>
            <a:r>
              <a:rPr lang="en-US" sz="1800" b="0" i="0" u="none" strike="noStrike" baseline="0" dirty="0">
                <a:solidFill>
                  <a:srgbClr val="FFFFFF"/>
                </a:solidFill>
                <a:latin typeface="Arial Nova Cond" panose="020B0506020202020204" pitchFamily="34" charset="0"/>
              </a:rPr>
              <a:t>When including a dependent on your benefits, proof of eligibility will be required. Proof of eligibility may include marriage license, birth certificate, adoption papers, or other legal documents that prove eligibility under the plan. </a:t>
            </a:r>
            <a:endParaRPr lang="en-US" dirty="0">
              <a:latin typeface="Arial Nova Cond" panose="020B0506020202020204" pitchFamily="34" charset="0"/>
            </a:endParaRPr>
          </a:p>
        </p:txBody>
      </p:sp>
    </p:spTree>
    <p:extLst>
      <p:ext uri="{BB962C8B-B14F-4D97-AF65-F5344CB8AC3E}">
        <p14:creationId xmlns:p14="http://schemas.microsoft.com/office/powerpoint/2010/main" val="36176948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AD328-E438-4CB8-8875-60585938FFE8}"/>
              </a:ext>
            </a:extLst>
          </p:cNvPr>
          <p:cNvSpPr>
            <a:spLocks noGrp="1"/>
          </p:cNvSpPr>
          <p:nvPr>
            <p:ph type="title"/>
          </p:nvPr>
        </p:nvSpPr>
        <p:spPr/>
        <p:txBody>
          <a:bodyPr/>
          <a:lstStyle/>
          <a:p>
            <a:r>
              <a:rPr lang="en-US" dirty="0">
                <a:solidFill>
                  <a:schemeClr val="bg1">
                    <a:lumMod val="65000"/>
                  </a:schemeClr>
                </a:solidFill>
              </a:rPr>
              <a:t>Secure Travel</a:t>
            </a:r>
          </a:p>
        </p:txBody>
      </p:sp>
      <p:sp>
        <p:nvSpPr>
          <p:cNvPr id="3" name="Content Placeholder 2">
            <a:extLst>
              <a:ext uri="{FF2B5EF4-FFF2-40B4-BE49-F238E27FC236}">
                <a16:creationId xmlns:a16="http://schemas.microsoft.com/office/drawing/2014/main" id="{A252D8AB-24B3-470C-9EA0-31CF4352C6DC}"/>
              </a:ext>
            </a:extLst>
          </p:cNvPr>
          <p:cNvSpPr>
            <a:spLocks noGrp="1"/>
          </p:cNvSpPr>
          <p:nvPr>
            <p:ph idx="1"/>
          </p:nvPr>
        </p:nvSpPr>
        <p:spPr>
          <a:xfrm>
            <a:off x="3062177" y="1690686"/>
            <a:ext cx="8291624" cy="4293019"/>
          </a:xfrm>
        </p:spPr>
        <p:txBody>
          <a:bodyPr>
            <a:normAutofit lnSpcReduction="10000"/>
          </a:bodyPr>
          <a:lstStyle/>
          <a:p>
            <a:pPr marL="0" indent="0" algn="l">
              <a:buNone/>
            </a:pPr>
            <a:r>
              <a:rPr lang="en-US" dirty="0"/>
              <a:t>New York Life Secure Travel offers additional protection when you travel. They have assistance available for pre-trip planning, assistance while traveling and emergency medical transportation benefits for covered persons traveling 100 miles or more from home. Service is a phone call away, 24/7/365. </a:t>
            </a:r>
            <a:endParaRPr lang="en-US" dirty="0">
              <a:solidFill>
                <a:srgbClr val="00B0F0"/>
              </a:solidFill>
            </a:endParaRPr>
          </a:p>
          <a:p>
            <a:pPr lvl="1"/>
            <a:r>
              <a:rPr lang="en-US" sz="2800" b="1" dirty="0">
                <a:solidFill>
                  <a:srgbClr val="124A7B"/>
                </a:solidFill>
              </a:rPr>
              <a:t>From the United States and Canada, call (888) 226-4567</a:t>
            </a:r>
          </a:p>
          <a:p>
            <a:pPr lvl="1"/>
            <a:r>
              <a:rPr lang="en-US" sz="2800" b="1" dirty="0">
                <a:solidFill>
                  <a:srgbClr val="124A7B"/>
                </a:solidFill>
              </a:rPr>
              <a:t>From other locations, call collect (202) 331-7635</a:t>
            </a:r>
          </a:p>
          <a:p>
            <a:pPr lvl="1"/>
            <a:r>
              <a:rPr lang="en-US" sz="2800" b="1" dirty="0">
                <a:solidFill>
                  <a:srgbClr val="124A7B"/>
                </a:solidFill>
              </a:rPr>
              <a:t>Fax: (202) 331-1528 </a:t>
            </a:r>
          </a:p>
          <a:p>
            <a:pPr lvl="1"/>
            <a:r>
              <a:rPr lang="en-US" sz="2800" b="1" dirty="0">
                <a:solidFill>
                  <a:srgbClr val="124A7B"/>
                </a:solidFill>
              </a:rPr>
              <a:t>Email: ops@us.generaliglobalassistance.com</a:t>
            </a:r>
            <a:endParaRPr lang="en-US" dirty="0"/>
          </a:p>
        </p:txBody>
      </p:sp>
      <p:sp>
        <p:nvSpPr>
          <p:cNvPr id="4" name="Slide Number Placeholder 3">
            <a:extLst>
              <a:ext uri="{FF2B5EF4-FFF2-40B4-BE49-F238E27FC236}">
                <a16:creationId xmlns:a16="http://schemas.microsoft.com/office/drawing/2014/main" id="{D11132F0-03D2-4252-9DB6-8FA3AE20AA1D}"/>
              </a:ext>
            </a:extLst>
          </p:cNvPr>
          <p:cNvSpPr>
            <a:spLocks noGrp="1"/>
          </p:cNvSpPr>
          <p:nvPr>
            <p:ph type="sldNum" sz="quarter" idx="12"/>
          </p:nvPr>
        </p:nvSpPr>
        <p:spPr/>
        <p:txBody>
          <a:bodyPr/>
          <a:lstStyle/>
          <a:p>
            <a:fld id="{B9CCF627-3D04-48DA-9564-5864B7D60EF7}" type="slidenum">
              <a:rPr lang="en-US" smtClean="0"/>
              <a:t>50</a:t>
            </a:fld>
            <a:endParaRPr lang="en-US" dirty="0"/>
          </a:p>
        </p:txBody>
      </p:sp>
      <p:pic>
        <p:nvPicPr>
          <p:cNvPr id="9" name="Picture 2">
            <a:extLst>
              <a:ext uri="{FF2B5EF4-FFF2-40B4-BE49-F238E27FC236}">
                <a16:creationId xmlns:a16="http://schemas.microsoft.com/office/drawing/2014/main" id="{71AF6A87-8887-4F3A-AC72-27FFE3010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982993" y="438391"/>
            <a:ext cx="1874523" cy="1179029"/>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15" descr="Travel with solid fill">
            <a:extLst>
              <a:ext uri="{FF2B5EF4-FFF2-40B4-BE49-F238E27FC236}">
                <a16:creationId xmlns:a16="http://schemas.microsoft.com/office/drawing/2014/main" id="{C58CFB2A-C2AB-41BF-B2E8-23EF660571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200" y="2374834"/>
            <a:ext cx="2108331" cy="2108331"/>
          </a:xfrm>
          <a:prstGeom prst="rect">
            <a:avLst/>
          </a:prstGeom>
        </p:spPr>
      </p:pic>
    </p:spTree>
    <p:extLst>
      <p:ext uri="{BB962C8B-B14F-4D97-AF65-F5344CB8AC3E}">
        <p14:creationId xmlns:p14="http://schemas.microsoft.com/office/powerpoint/2010/main" val="2622981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4BFF96-3346-C080-9CCC-E3294042DE5B}"/>
              </a:ext>
            </a:extLst>
          </p:cNvPr>
          <p:cNvSpPr>
            <a:spLocks noGrp="1"/>
          </p:cNvSpPr>
          <p:nvPr>
            <p:ph type="sldNum" sz="quarter" idx="12"/>
          </p:nvPr>
        </p:nvSpPr>
        <p:spPr/>
        <p:txBody>
          <a:bodyPr/>
          <a:lstStyle/>
          <a:p>
            <a:fld id="{B9CCF627-3D04-48DA-9564-5864B7D60EF7}" type="slidenum">
              <a:rPr lang="en-US" smtClean="0"/>
              <a:t>51</a:t>
            </a:fld>
            <a:endParaRPr lang="en-US" dirty="0"/>
          </a:p>
        </p:txBody>
      </p:sp>
      <p:grpSp>
        <p:nvGrpSpPr>
          <p:cNvPr id="2" name="Group 1">
            <a:extLst>
              <a:ext uri="{FF2B5EF4-FFF2-40B4-BE49-F238E27FC236}">
                <a16:creationId xmlns:a16="http://schemas.microsoft.com/office/drawing/2014/main" id="{4548E3B2-411F-7AF1-9464-C3C6EB6CDBE7}"/>
              </a:ext>
            </a:extLst>
          </p:cNvPr>
          <p:cNvGrpSpPr/>
          <p:nvPr/>
        </p:nvGrpSpPr>
        <p:grpSpPr>
          <a:xfrm>
            <a:off x="0" y="-102336"/>
            <a:ext cx="12369522" cy="9277141"/>
            <a:chOff x="0" y="-102336"/>
            <a:chExt cx="12369522" cy="9277141"/>
          </a:xfrm>
        </p:grpSpPr>
        <p:pic>
          <p:nvPicPr>
            <p:cNvPr id="3" name="Picture 2" descr="A large crowd of people outside&#10;&#10;Description automatically generated">
              <a:extLst>
                <a:ext uri="{FF2B5EF4-FFF2-40B4-BE49-F238E27FC236}">
                  <a16:creationId xmlns:a16="http://schemas.microsoft.com/office/drawing/2014/main" id="{C6C07427-D60E-565A-3908-D2C6AD757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336"/>
              <a:ext cx="12369521" cy="9277141"/>
            </a:xfrm>
            <a:prstGeom prst="rect">
              <a:avLst/>
            </a:prstGeom>
          </p:spPr>
        </p:pic>
        <p:grpSp>
          <p:nvGrpSpPr>
            <p:cNvPr id="5" name="Group 4">
              <a:extLst>
                <a:ext uri="{FF2B5EF4-FFF2-40B4-BE49-F238E27FC236}">
                  <a16:creationId xmlns:a16="http://schemas.microsoft.com/office/drawing/2014/main" id="{CBD1FA77-FD71-F50E-2172-8DE86CB956D5}"/>
                </a:ext>
              </a:extLst>
            </p:cNvPr>
            <p:cNvGrpSpPr/>
            <p:nvPr/>
          </p:nvGrpSpPr>
          <p:grpSpPr>
            <a:xfrm>
              <a:off x="6213219" y="1516569"/>
              <a:ext cx="6156303" cy="3379624"/>
              <a:chOff x="6213219" y="1516569"/>
              <a:chExt cx="6156303" cy="3379624"/>
            </a:xfrm>
          </p:grpSpPr>
          <p:pic>
            <p:nvPicPr>
              <p:cNvPr id="7" name="Picture 4" descr="City of Woodstock, Georgia">
                <a:extLst>
                  <a:ext uri="{FF2B5EF4-FFF2-40B4-BE49-F238E27FC236}">
                    <a16:creationId xmlns:a16="http://schemas.microsoft.com/office/drawing/2014/main" id="{095209C6-DF6C-325C-9AA1-BE3856B47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845" y="1516569"/>
                <a:ext cx="4663366" cy="233168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791FD68-DC18-011A-8686-4964E99CC0B1}"/>
                  </a:ext>
                </a:extLst>
              </p:cNvPr>
              <p:cNvSpPr/>
              <p:nvPr/>
            </p:nvSpPr>
            <p:spPr>
              <a:xfrm>
                <a:off x="6557211" y="3848252"/>
                <a:ext cx="5812310" cy="10479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0CCC842-C9E4-25BE-9789-7E1F20D14BBC}"/>
                  </a:ext>
                </a:extLst>
              </p:cNvPr>
              <p:cNvSpPr txBox="1"/>
              <p:nvPr/>
            </p:nvSpPr>
            <p:spPr>
              <a:xfrm>
                <a:off x="6213219" y="4008732"/>
                <a:ext cx="5356255" cy="707886"/>
              </a:xfrm>
              <a:prstGeom prst="rect">
                <a:avLst/>
              </a:prstGeom>
              <a:noFill/>
            </p:spPr>
            <p:txBody>
              <a:bodyPr wrap="square" rtlCol="0">
                <a:spAutoFit/>
              </a:bodyPr>
              <a:lstStyle/>
              <a:p>
                <a:pPr algn="ctr"/>
                <a:r>
                  <a:rPr lang="en-US" sz="4000" b="1" dirty="0">
                    <a:solidFill>
                      <a:srgbClr val="124A7B"/>
                    </a:solidFill>
                    <a:latin typeface="Arial Nova Cond" panose="020B0506020202020204" pitchFamily="34" charset="0"/>
                  </a:rPr>
                  <a:t>EAP Programs</a:t>
                </a:r>
                <a:endParaRPr lang="en-US" dirty="0">
                  <a:solidFill>
                    <a:srgbClr val="124A7B"/>
                  </a:solidFill>
                  <a:latin typeface="Arial Nova Cond" panose="020B0506020202020204" pitchFamily="34" charset="0"/>
                </a:endParaRPr>
              </a:p>
            </p:txBody>
          </p:sp>
          <p:pic>
            <p:nvPicPr>
              <p:cNvPr id="11" name="Picture 10">
                <a:extLst>
                  <a:ext uri="{FF2B5EF4-FFF2-40B4-BE49-F238E27FC236}">
                    <a16:creationId xmlns:a16="http://schemas.microsoft.com/office/drawing/2014/main" id="{F7574A28-6299-0B9C-FCE6-6C9A1EE9776E}"/>
                  </a:ext>
                </a:extLst>
              </p:cNvPr>
              <p:cNvPicPr>
                <a:picLocks noChangeAspect="1"/>
              </p:cNvPicPr>
              <p:nvPr/>
            </p:nvPicPr>
            <p:blipFill>
              <a:blip r:embed="rId4"/>
              <a:stretch>
                <a:fillRect/>
              </a:stretch>
            </p:blipFill>
            <p:spPr>
              <a:xfrm>
                <a:off x="11361211" y="3848250"/>
                <a:ext cx="1008311" cy="1047941"/>
              </a:xfrm>
              <a:prstGeom prst="rect">
                <a:avLst/>
              </a:prstGeom>
            </p:spPr>
          </p:pic>
          <p:pic>
            <p:nvPicPr>
              <p:cNvPr id="12" name="Picture 11">
                <a:extLst>
                  <a:ext uri="{FF2B5EF4-FFF2-40B4-BE49-F238E27FC236}">
                    <a16:creationId xmlns:a16="http://schemas.microsoft.com/office/drawing/2014/main" id="{3AF9BC5E-F118-3172-8707-630E7D07A8AD}"/>
                  </a:ext>
                </a:extLst>
              </p:cNvPr>
              <p:cNvPicPr>
                <a:picLocks noChangeAspect="1"/>
              </p:cNvPicPr>
              <p:nvPr/>
            </p:nvPicPr>
            <p:blipFill>
              <a:blip r:embed="rId5"/>
              <a:stretch>
                <a:fillRect/>
              </a:stretch>
            </p:blipFill>
            <p:spPr>
              <a:xfrm>
                <a:off x="11225481" y="3848248"/>
                <a:ext cx="1144040" cy="1047941"/>
              </a:xfrm>
              <a:prstGeom prst="rect">
                <a:avLst/>
              </a:prstGeom>
            </p:spPr>
          </p:pic>
        </p:grpSp>
      </p:grpSp>
    </p:spTree>
    <p:extLst>
      <p:ext uri="{BB962C8B-B14F-4D97-AF65-F5344CB8AC3E}">
        <p14:creationId xmlns:p14="http://schemas.microsoft.com/office/powerpoint/2010/main" val="39143496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AD328-E438-4CB8-8875-60585938FFE8}"/>
              </a:ext>
            </a:extLst>
          </p:cNvPr>
          <p:cNvSpPr>
            <a:spLocks noGrp="1"/>
          </p:cNvSpPr>
          <p:nvPr>
            <p:ph type="title"/>
          </p:nvPr>
        </p:nvSpPr>
        <p:spPr>
          <a:xfrm>
            <a:off x="334484" y="365123"/>
            <a:ext cx="10515600" cy="1325563"/>
          </a:xfrm>
        </p:spPr>
        <p:txBody>
          <a:bodyPr/>
          <a:lstStyle/>
          <a:p>
            <a:r>
              <a:rPr lang="en-US" dirty="0">
                <a:solidFill>
                  <a:schemeClr val="bg1">
                    <a:lumMod val="65000"/>
                  </a:schemeClr>
                </a:solidFill>
              </a:rPr>
              <a:t>Employee Assistance &amp; Wellness Support</a:t>
            </a:r>
          </a:p>
        </p:txBody>
      </p:sp>
      <p:sp>
        <p:nvSpPr>
          <p:cNvPr id="3" name="Content Placeholder 2">
            <a:extLst>
              <a:ext uri="{FF2B5EF4-FFF2-40B4-BE49-F238E27FC236}">
                <a16:creationId xmlns:a16="http://schemas.microsoft.com/office/drawing/2014/main" id="{A252D8AB-24B3-470C-9EA0-31CF4352C6DC}"/>
              </a:ext>
            </a:extLst>
          </p:cNvPr>
          <p:cNvSpPr>
            <a:spLocks noGrp="1"/>
          </p:cNvSpPr>
          <p:nvPr>
            <p:ph idx="1"/>
          </p:nvPr>
        </p:nvSpPr>
        <p:spPr>
          <a:xfrm>
            <a:off x="2270349" y="1455736"/>
            <a:ext cx="9090862" cy="4451769"/>
          </a:xfrm>
        </p:spPr>
        <p:txBody>
          <a:bodyPr>
            <a:normAutofit fontScale="85000" lnSpcReduction="20000"/>
          </a:bodyPr>
          <a:lstStyle/>
          <a:p>
            <a:pPr marL="0" indent="0">
              <a:buNone/>
            </a:pPr>
            <a:r>
              <a:rPr lang="en-US" sz="3000" b="1" dirty="0"/>
              <a:t>Life: just when you think you’ve got it figured out, along comes a challenge. NYL’s suite of value-add resources includes:</a:t>
            </a:r>
          </a:p>
          <a:p>
            <a:pPr lvl="1"/>
            <a:r>
              <a:rPr lang="en-US" sz="2600" b="1" dirty="0"/>
              <a:t>Employee Assistance Program</a:t>
            </a:r>
            <a:r>
              <a:rPr lang="en-US" sz="2600" dirty="0"/>
              <a:t> -  provides support through unlimited telephone access to EAP professionals 24 hours a day, seven days a week. You also have up to 3 face-to-face sessions with a counselor (per issue per year). Visits are 100% confidential &amp; are provided to you through your employer at no cost to you; If additional resources are needed your EAP will help locate the appropriate resources in your area</a:t>
            </a:r>
          </a:p>
          <a:p>
            <a:pPr lvl="1"/>
            <a:r>
              <a:rPr lang="en-US" sz="2600" b="1" dirty="0"/>
              <a:t>Guidance Resources</a:t>
            </a:r>
            <a:r>
              <a:rPr lang="en-US" sz="2600" dirty="0"/>
              <a:t> – Resources and tools on topics such as health and wellness, legal regulations, family &amp; relationships, work &amp; education, money &amp; investments, and home &amp; auto.</a:t>
            </a:r>
          </a:p>
          <a:p>
            <a:pPr lvl="1"/>
            <a:r>
              <a:rPr lang="en-US" sz="2600" b="1" dirty="0"/>
              <a:t>Well-being Coaching </a:t>
            </a:r>
            <a:r>
              <a:rPr lang="en-US" sz="2600" dirty="0"/>
              <a:t>– To help you achieve your goals, you have access to a certified coach wo will work with you one-on-one to address issues such as burnout, time management &amp; coping with stress.</a:t>
            </a:r>
          </a:p>
          <a:p>
            <a:pPr marL="457200" lvl="1" indent="0">
              <a:buNone/>
            </a:pPr>
            <a:r>
              <a:rPr lang="en-US" sz="3000" b="1" dirty="0">
                <a:solidFill>
                  <a:srgbClr val="124A7B"/>
                </a:solidFill>
              </a:rPr>
              <a:t>Phone: (800) 344-9752</a:t>
            </a:r>
          </a:p>
          <a:p>
            <a:pPr marL="457200" lvl="1" indent="0">
              <a:buNone/>
            </a:pPr>
            <a:r>
              <a:rPr lang="en-US" sz="3000" b="1" dirty="0">
                <a:solidFill>
                  <a:srgbClr val="124A7B"/>
                </a:solidFill>
              </a:rPr>
              <a:t>Website: guidanceresources.com</a:t>
            </a:r>
            <a:endParaRPr lang="en-US" sz="2600" dirty="0">
              <a:solidFill>
                <a:srgbClr val="124A7B"/>
              </a:solidFill>
            </a:endParaRPr>
          </a:p>
          <a:p>
            <a:pPr marL="0" indent="0">
              <a:buNone/>
            </a:pPr>
            <a:endParaRPr lang="en-US" sz="2400" dirty="0"/>
          </a:p>
        </p:txBody>
      </p:sp>
      <p:sp>
        <p:nvSpPr>
          <p:cNvPr id="4" name="Slide Number Placeholder 3">
            <a:extLst>
              <a:ext uri="{FF2B5EF4-FFF2-40B4-BE49-F238E27FC236}">
                <a16:creationId xmlns:a16="http://schemas.microsoft.com/office/drawing/2014/main" id="{D11132F0-03D2-4252-9DB6-8FA3AE20AA1D}"/>
              </a:ext>
            </a:extLst>
          </p:cNvPr>
          <p:cNvSpPr>
            <a:spLocks noGrp="1"/>
          </p:cNvSpPr>
          <p:nvPr>
            <p:ph type="sldNum" sz="quarter" idx="12"/>
          </p:nvPr>
        </p:nvSpPr>
        <p:spPr/>
        <p:txBody>
          <a:bodyPr/>
          <a:lstStyle/>
          <a:p>
            <a:fld id="{B9CCF627-3D04-48DA-9564-5864B7D60EF7}" type="slidenum">
              <a:rPr lang="en-US" smtClean="0"/>
              <a:t>52</a:t>
            </a:fld>
            <a:endParaRPr lang="en-US" dirty="0"/>
          </a:p>
        </p:txBody>
      </p:sp>
      <p:pic>
        <p:nvPicPr>
          <p:cNvPr id="9" name="Picture 2">
            <a:extLst>
              <a:ext uri="{FF2B5EF4-FFF2-40B4-BE49-F238E27FC236}">
                <a16:creationId xmlns:a16="http://schemas.microsoft.com/office/drawing/2014/main" id="{71AF6A87-8887-4F3A-AC72-27FFE3010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252309" y="365123"/>
            <a:ext cx="1733952" cy="1090613"/>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15" descr="Employee badge">
            <a:extLst>
              <a:ext uri="{FF2B5EF4-FFF2-40B4-BE49-F238E27FC236}">
                <a16:creationId xmlns:a16="http://schemas.microsoft.com/office/drawing/2014/main" id="{C58CFB2A-C2AB-41BF-B2E8-23EF660571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1564" y="2374834"/>
            <a:ext cx="2108331" cy="2108331"/>
          </a:xfrm>
          <a:prstGeom prst="rect">
            <a:avLst/>
          </a:prstGeom>
        </p:spPr>
      </p:pic>
    </p:spTree>
    <p:extLst>
      <p:ext uri="{BB962C8B-B14F-4D97-AF65-F5344CB8AC3E}">
        <p14:creationId xmlns:p14="http://schemas.microsoft.com/office/powerpoint/2010/main" val="909800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AD328-E438-4CB8-8875-60585938FFE8}"/>
              </a:ext>
            </a:extLst>
          </p:cNvPr>
          <p:cNvSpPr>
            <a:spLocks noGrp="1"/>
          </p:cNvSpPr>
          <p:nvPr>
            <p:ph type="title"/>
          </p:nvPr>
        </p:nvSpPr>
        <p:spPr/>
        <p:txBody>
          <a:bodyPr/>
          <a:lstStyle/>
          <a:p>
            <a:r>
              <a:rPr lang="en-US" dirty="0">
                <a:solidFill>
                  <a:schemeClr val="bg1">
                    <a:lumMod val="65000"/>
                  </a:schemeClr>
                </a:solidFill>
              </a:rPr>
              <a:t>Employee Assistance Program</a:t>
            </a:r>
          </a:p>
        </p:txBody>
      </p:sp>
      <p:sp>
        <p:nvSpPr>
          <p:cNvPr id="3" name="Content Placeholder 2">
            <a:extLst>
              <a:ext uri="{FF2B5EF4-FFF2-40B4-BE49-F238E27FC236}">
                <a16:creationId xmlns:a16="http://schemas.microsoft.com/office/drawing/2014/main" id="{A252D8AB-24B3-470C-9EA0-31CF4352C6DC}"/>
              </a:ext>
            </a:extLst>
          </p:cNvPr>
          <p:cNvSpPr>
            <a:spLocks noGrp="1"/>
          </p:cNvSpPr>
          <p:nvPr>
            <p:ph idx="1"/>
          </p:nvPr>
        </p:nvSpPr>
        <p:spPr>
          <a:xfrm>
            <a:off x="2711306" y="1569261"/>
            <a:ext cx="8649905" cy="4981246"/>
          </a:xfrm>
        </p:spPr>
        <p:txBody>
          <a:bodyPr>
            <a:normAutofit/>
          </a:bodyPr>
          <a:lstStyle/>
          <a:p>
            <a:pPr marL="0" indent="0">
              <a:buNone/>
            </a:pPr>
            <a:r>
              <a:rPr lang="en-US" b="1" dirty="0"/>
              <a:t>We are pleased to continue to offer City employees access to an expanded Employee Assistance Program (EAP) with Thriveworks. </a:t>
            </a:r>
          </a:p>
          <a:p>
            <a:pPr lvl="1"/>
            <a:r>
              <a:rPr lang="en-US" dirty="0"/>
              <a:t>Thriveworks has a dedicated team available to assist you in scheduling an appointment with licensed professional counselors, coaches, and psychologists and can offer a full spectrum of therapy services.</a:t>
            </a:r>
          </a:p>
          <a:p>
            <a:pPr lvl="1"/>
            <a:r>
              <a:rPr lang="en-US" dirty="0"/>
              <a:t>To schedule an appointment or request services using your benefits, call the dedicated phone number or visit the link for more information.</a:t>
            </a:r>
          </a:p>
          <a:p>
            <a:pPr marL="457200" lvl="1" indent="0">
              <a:buNone/>
            </a:pPr>
            <a:r>
              <a:rPr lang="en-US" b="1" dirty="0">
                <a:solidFill>
                  <a:srgbClr val="124A7B"/>
                </a:solidFill>
              </a:rPr>
              <a:t>Phone: 855-726-8765</a:t>
            </a:r>
          </a:p>
          <a:p>
            <a:pPr marL="457200" lvl="1" indent="0">
              <a:buNone/>
            </a:pPr>
            <a:r>
              <a:rPr lang="en-US" b="1" dirty="0">
                <a:solidFill>
                  <a:srgbClr val="124A7B"/>
                </a:solidFill>
              </a:rPr>
              <a:t>Website: https://thriveworks.com/partners/enterprise</a:t>
            </a:r>
            <a:endParaRPr lang="en-US" dirty="0">
              <a:solidFill>
                <a:srgbClr val="124A7B"/>
              </a:solidFill>
            </a:endParaRPr>
          </a:p>
          <a:p>
            <a:endParaRPr lang="en-US" dirty="0"/>
          </a:p>
        </p:txBody>
      </p:sp>
      <p:sp>
        <p:nvSpPr>
          <p:cNvPr id="4" name="Slide Number Placeholder 3">
            <a:extLst>
              <a:ext uri="{FF2B5EF4-FFF2-40B4-BE49-F238E27FC236}">
                <a16:creationId xmlns:a16="http://schemas.microsoft.com/office/drawing/2014/main" id="{D11132F0-03D2-4252-9DB6-8FA3AE20AA1D}"/>
              </a:ext>
            </a:extLst>
          </p:cNvPr>
          <p:cNvSpPr>
            <a:spLocks noGrp="1"/>
          </p:cNvSpPr>
          <p:nvPr>
            <p:ph type="sldNum" sz="quarter" idx="12"/>
          </p:nvPr>
        </p:nvSpPr>
        <p:spPr/>
        <p:txBody>
          <a:bodyPr/>
          <a:lstStyle/>
          <a:p>
            <a:fld id="{B9CCF627-3D04-48DA-9564-5864B7D60EF7}" type="slidenum">
              <a:rPr lang="en-US" smtClean="0"/>
              <a:t>53</a:t>
            </a:fld>
            <a:endParaRPr lang="en-US" dirty="0"/>
          </a:p>
        </p:txBody>
      </p:sp>
      <p:pic>
        <p:nvPicPr>
          <p:cNvPr id="9" name="Picture 2">
            <a:extLst>
              <a:ext uri="{FF2B5EF4-FFF2-40B4-BE49-F238E27FC236}">
                <a16:creationId xmlns:a16="http://schemas.microsoft.com/office/drawing/2014/main" id="{71AF6A87-8887-4F3A-AC72-27FFE3010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618011" y="532478"/>
            <a:ext cx="2640610" cy="817610"/>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15" descr="Mental Health with solid fill">
            <a:extLst>
              <a:ext uri="{FF2B5EF4-FFF2-40B4-BE49-F238E27FC236}">
                <a16:creationId xmlns:a16="http://schemas.microsoft.com/office/drawing/2014/main" id="{C58CFB2A-C2AB-41BF-B2E8-23EF660571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200" y="2374834"/>
            <a:ext cx="2108331" cy="2108331"/>
          </a:xfrm>
          <a:prstGeom prst="rect">
            <a:avLst/>
          </a:prstGeom>
        </p:spPr>
      </p:pic>
    </p:spTree>
    <p:extLst>
      <p:ext uri="{BB962C8B-B14F-4D97-AF65-F5344CB8AC3E}">
        <p14:creationId xmlns:p14="http://schemas.microsoft.com/office/powerpoint/2010/main" val="8102172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4BFF96-3346-C080-9CCC-E3294042DE5B}"/>
              </a:ext>
            </a:extLst>
          </p:cNvPr>
          <p:cNvSpPr>
            <a:spLocks noGrp="1"/>
          </p:cNvSpPr>
          <p:nvPr>
            <p:ph type="sldNum" sz="quarter" idx="12"/>
          </p:nvPr>
        </p:nvSpPr>
        <p:spPr/>
        <p:txBody>
          <a:bodyPr/>
          <a:lstStyle/>
          <a:p>
            <a:fld id="{B9CCF627-3D04-48DA-9564-5864B7D60EF7}" type="slidenum">
              <a:rPr lang="en-US" smtClean="0"/>
              <a:t>54</a:t>
            </a:fld>
            <a:endParaRPr lang="en-US" dirty="0"/>
          </a:p>
        </p:txBody>
      </p:sp>
      <p:grpSp>
        <p:nvGrpSpPr>
          <p:cNvPr id="2" name="Group 1">
            <a:extLst>
              <a:ext uri="{FF2B5EF4-FFF2-40B4-BE49-F238E27FC236}">
                <a16:creationId xmlns:a16="http://schemas.microsoft.com/office/drawing/2014/main" id="{4548E3B2-411F-7AF1-9464-C3C6EB6CDBE7}"/>
              </a:ext>
            </a:extLst>
          </p:cNvPr>
          <p:cNvGrpSpPr/>
          <p:nvPr/>
        </p:nvGrpSpPr>
        <p:grpSpPr>
          <a:xfrm>
            <a:off x="0" y="-102336"/>
            <a:ext cx="12369522" cy="9277141"/>
            <a:chOff x="0" y="-102336"/>
            <a:chExt cx="12369522" cy="9277141"/>
          </a:xfrm>
        </p:grpSpPr>
        <p:pic>
          <p:nvPicPr>
            <p:cNvPr id="3" name="Picture 2" descr="A large crowd of people outside&#10;&#10;Description automatically generated">
              <a:extLst>
                <a:ext uri="{FF2B5EF4-FFF2-40B4-BE49-F238E27FC236}">
                  <a16:creationId xmlns:a16="http://schemas.microsoft.com/office/drawing/2014/main" id="{C6C07427-D60E-565A-3908-D2C6AD757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336"/>
              <a:ext cx="12369521" cy="9277141"/>
            </a:xfrm>
            <a:prstGeom prst="rect">
              <a:avLst/>
            </a:prstGeom>
          </p:spPr>
        </p:pic>
        <p:grpSp>
          <p:nvGrpSpPr>
            <p:cNvPr id="5" name="Group 4">
              <a:extLst>
                <a:ext uri="{FF2B5EF4-FFF2-40B4-BE49-F238E27FC236}">
                  <a16:creationId xmlns:a16="http://schemas.microsoft.com/office/drawing/2014/main" id="{CBD1FA77-FD71-F50E-2172-8DE86CB956D5}"/>
                </a:ext>
              </a:extLst>
            </p:cNvPr>
            <p:cNvGrpSpPr/>
            <p:nvPr/>
          </p:nvGrpSpPr>
          <p:grpSpPr>
            <a:xfrm>
              <a:off x="6213219" y="1516569"/>
              <a:ext cx="6156303" cy="3379624"/>
              <a:chOff x="6213219" y="1516569"/>
              <a:chExt cx="6156303" cy="3379624"/>
            </a:xfrm>
          </p:grpSpPr>
          <p:pic>
            <p:nvPicPr>
              <p:cNvPr id="7" name="Picture 4" descr="City of Woodstock, Georgia">
                <a:extLst>
                  <a:ext uri="{FF2B5EF4-FFF2-40B4-BE49-F238E27FC236}">
                    <a16:creationId xmlns:a16="http://schemas.microsoft.com/office/drawing/2014/main" id="{095209C6-DF6C-325C-9AA1-BE3856B47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845" y="1516569"/>
                <a:ext cx="4663366" cy="233168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791FD68-DC18-011A-8686-4964E99CC0B1}"/>
                  </a:ext>
                </a:extLst>
              </p:cNvPr>
              <p:cNvSpPr/>
              <p:nvPr/>
            </p:nvSpPr>
            <p:spPr>
              <a:xfrm>
                <a:off x="6557211" y="3848252"/>
                <a:ext cx="5812310" cy="10479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0CCC842-C9E4-25BE-9789-7E1F20D14BBC}"/>
                  </a:ext>
                </a:extLst>
              </p:cNvPr>
              <p:cNvSpPr txBox="1"/>
              <p:nvPr/>
            </p:nvSpPr>
            <p:spPr>
              <a:xfrm>
                <a:off x="6213219" y="4008732"/>
                <a:ext cx="5356255" cy="707886"/>
              </a:xfrm>
              <a:prstGeom prst="rect">
                <a:avLst/>
              </a:prstGeom>
              <a:noFill/>
            </p:spPr>
            <p:txBody>
              <a:bodyPr wrap="square" rtlCol="0">
                <a:spAutoFit/>
              </a:bodyPr>
              <a:lstStyle/>
              <a:p>
                <a:pPr algn="ctr"/>
                <a:r>
                  <a:rPr lang="en-US" sz="4000" b="1" dirty="0">
                    <a:solidFill>
                      <a:srgbClr val="124A7B"/>
                    </a:solidFill>
                    <a:latin typeface="Arial Nova Cond" panose="020B0506020202020204" pitchFamily="34" charset="0"/>
                  </a:rPr>
                  <a:t>Voluntary Benefits</a:t>
                </a:r>
                <a:endParaRPr lang="en-US" dirty="0">
                  <a:solidFill>
                    <a:srgbClr val="124A7B"/>
                  </a:solidFill>
                  <a:latin typeface="Arial Nova Cond" panose="020B0506020202020204" pitchFamily="34" charset="0"/>
                </a:endParaRPr>
              </a:p>
            </p:txBody>
          </p:sp>
          <p:pic>
            <p:nvPicPr>
              <p:cNvPr id="11" name="Picture 10">
                <a:extLst>
                  <a:ext uri="{FF2B5EF4-FFF2-40B4-BE49-F238E27FC236}">
                    <a16:creationId xmlns:a16="http://schemas.microsoft.com/office/drawing/2014/main" id="{F7574A28-6299-0B9C-FCE6-6C9A1EE9776E}"/>
                  </a:ext>
                </a:extLst>
              </p:cNvPr>
              <p:cNvPicPr>
                <a:picLocks noChangeAspect="1"/>
              </p:cNvPicPr>
              <p:nvPr/>
            </p:nvPicPr>
            <p:blipFill>
              <a:blip r:embed="rId4"/>
              <a:stretch>
                <a:fillRect/>
              </a:stretch>
            </p:blipFill>
            <p:spPr>
              <a:xfrm>
                <a:off x="11361211" y="3848250"/>
                <a:ext cx="1008311" cy="1047941"/>
              </a:xfrm>
              <a:prstGeom prst="rect">
                <a:avLst/>
              </a:prstGeom>
            </p:spPr>
          </p:pic>
          <p:pic>
            <p:nvPicPr>
              <p:cNvPr id="12" name="Picture 11">
                <a:extLst>
                  <a:ext uri="{FF2B5EF4-FFF2-40B4-BE49-F238E27FC236}">
                    <a16:creationId xmlns:a16="http://schemas.microsoft.com/office/drawing/2014/main" id="{3AF9BC5E-F118-3172-8707-630E7D07A8AD}"/>
                  </a:ext>
                </a:extLst>
              </p:cNvPr>
              <p:cNvPicPr>
                <a:picLocks noChangeAspect="1"/>
              </p:cNvPicPr>
              <p:nvPr/>
            </p:nvPicPr>
            <p:blipFill>
              <a:blip r:embed="rId5"/>
              <a:stretch>
                <a:fillRect/>
              </a:stretch>
            </p:blipFill>
            <p:spPr>
              <a:xfrm>
                <a:off x="11225481" y="3848248"/>
                <a:ext cx="1144040" cy="1047941"/>
              </a:xfrm>
              <a:prstGeom prst="rect">
                <a:avLst/>
              </a:prstGeom>
            </p:spPr>
          </p:pic>
        </p:grpSp>
      </p:grpSp>
    </p:spTree>
    <p:extLst>
      <p:ext uri="{BB962C8B-B14F-4D97-AF65-F5344CB8AC3E}">
        <p14:creationId xmlns:p14="http://schemas.microsoft.com/office/powerpoint/2010/main" val="33747781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89C078-2C09-4F8E-B2ED-663F81214372}"/>
              </a:ext>
            </a:extLst>
          </p:cNvPr>
          <p:cNvSpPr>
            <a:spLocks noGrp="1"/>
          </p:cNvSpPr>
          <p:nvPr>
            <p:ph type="sldNum" sz="quarter" idx="12"/>
          </p:nvPr>
        </p:nvSpPr>
        <p:spPr/>
        <p:txBody>
          <a:bodyPr/>
          <a:lstStyle/>
          <a:p>
            <a:fld id="{B9CCF627-3D04-48DA-9564-5864B7D60EF7}" type="slidenum">
              <a:rPr lang="en-US" smtClean="0"/>
              <a:pPr/>
              <a:t>55</a:t>
            </a:fld>
            <a:endParaRPr lang="en-US" dirty="0"/>
          </a:p>
        </p:txBody>
      </p:sp>
      <p:sp>
        <p:nvSpPr>
          <p:cNvPr id="3" name="Content Placeholder 2">
            <a:extLst>
              <a:ext uri="{FF2B5EF4-FFF2-40B4-BE49-F238E27FC236}">
                <a16:creationId xmlns:a16="http://schemas.microsoft.com/office/drawing/2014/main" id="{126FB2A0-892A-4D43-A491-D7979D58B898}"/>
              </a:ext>
            </a:extLst>
          </p:cNvPr>
          <p:cNvSpPr txBox="1">
            <a:spLocks/>
          </p:cNvSpPr>
          <p:nvPr/>
        </p:nvSpPr>
        <p:spPr>
          <a:xfrm>
            <a:off x="2552700" y="1302906"/>
            <a:ext cx="9391650" cy="468709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1600" b="0" i="0" dirty="0">
                <a:solidFill>
                  <a:srgbClr val="000000"/>
                </a:solidFill>
                <a:effectLst/>
                <a:latin typeface="Arial" panose="020B0604020202020204" pitchFamily="34" charset="0"/>
              </a:rPr>
            </a:br>
            <a:r>
              <a:rPr lang="en-US" sz="2400" b="1" i="0" dirty="0">
                <a:solidFill>
                  <a:srgbClr val="000000"/>
                </a:solidFill>
                <a:effectLst/>
              </a:rPr>
              <a:t>Protecting your four-legged family members in an uncertain world isn’t always easy. Nationwide® pet insurance helps you provide for your pets—and protect your pocketbook—by reimbursing you for eligible veterinary bills related to accidents, illnesses, preventive care and more.</a:t>
            </a:r>
            <a:endParaRPr lang="en-US" sz="2000" b="1" dirty="0"/>
          </a:p>
          <a:p>
            <a:r>
              <a:rPr lang="en-US" sz="2000" dirty="0">
                <a:latin typeface="Arial Nova Cond" panose="020B0506020202020204" pitchFamily="34" charset="0"/>
              </a:rPr>
              <a:t>You have the option to choose a plan that best fits your needs at a 70% or 50% reimbursement. </a:t>
            </a:r>
          </a:p>
          <a:p>
            <a:r>
              <a:rPr lang="en-US" sz="2000" dirty="0">
                <a:latin typeface="Arial Nova Cond" panose="020B0506020202020204" pitchFamily="34" charset="0"/>
              </a:rPr>
              <a:t>There are options for coverage that include wellness procedures as well.</a:t>
            </a:r>
          </a:p>
          <a:p>
            <a:r>
              <a:rPr lang="en-US" sz="2000" dirty="0">
                <a:latin typeface="Arial Nova Cond" panose="020B0506020202020204" pitchFamily="34" charset="0"/>
              </a:rPr>
              <a:t>Pricing varies by what type of pet you cover, and which plan you choose. </a:t>
            </a:r>
            <a:r>
              <a:rPr lang="en-US" sz="2000" dirty="0"/>
              <a:t>Note that pre-existing conditions are not covered.</a:t>
            </a:r>
          </a:p>
          <a:p>
            <a:r>
              <a:rPr lang="en-US" sz="2000" dirty="0">
                <a:latin typeface="Arial Nova Cond" panose="020B0506020202020204" pitchFamily="34" charset="0"/>
              </a:rPr>
              <a:t>Enrolling is easy! Use the links or phone numbers below:</a:t>
            </a:r>
          </a:p>
          <a:p>
            <a:pPr lvl="1"/>
            <a:r>
              <a:rPr lang="en-US" sz="2000" b="1" dirty="0">
                <a:solidFill>
                  <a:srgbClr val="124A7B"/>
                </a:solidFill>
                <a:latin typeface="Arial Nova Cond" panose="020B0506020202020204" pitchFamily="34" charset="0"/>
              </a:rPr>
              <a:t>Go to http://www.petinsurance.com/woodstockga</a:t>
            </a:r>
          </a:p>
          <a:p>
            <a:pPr lvl="1"/>
            <a:r>
              <a:rPr lang="en-US" sz="2000" b="1" dirty="0">
                <a:solidFill>
                  <a:srgbClr val="124A7B"/>
                </a:solidFill>
                <a:latin typeface="Arial Nova Cond" panose="020B0506020202020204" pitchFamily="34" charset="0"/>
              </a:rPr>
              <a:t>Call 877-738-7874 and mention that you’re an employee of City of Woodstock to receive preferred pricing</a:t>
            </a:r>
          </a:p>
          <a:p>
            <a:endParaRPr lang="en-US" sz="2200" dirty="0"/>
          </a:p>
        </p:txBody>
      </p:sp>
      <p:sp>
        <p:nvSpPr>
          <p:cNvPr id="4" name="Title 1">
            <a:extLst>
              <a:ext uri="{FF2B5EF4-FFF2-40B4-BE49-F238E27FC236}">
                <a16:creationId xmlns:a16="http://schemas.microsoft.com/office/drawing/2014/main" id="{8645C8F8-EE76-4111-A39E-F12A9E8D6389}"/>
              </a:ext>
            </a:extLst>
          </p:cNvPr>
          <p:cNvSpPr txBox="1">
            <a:spLocks/>
          </p:cNvSpPr>
          <p:nvPr/>
        </p:nvSpPr>
        <p:spPr>
          <a:xfrm>
            <a:off x="818705" y="640125"/>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Nova Cond" panose="020B0506020202020204" pitchFamily="34" charset="0"/>
                <a:ea typeface="+mj-ea"/>
                <a:cs typeface="+mj-cs"/>
              </a:defRPr>
            </a:lvl1pPr>
          </a:lstStyle>
          <a:p>
            <a:r>
              <a:rPr lang="en-US" dirty="0">
                <a:solidFill>
                  <a:schemeClr val="bg1">
                    <a:lumMod val="65000"/>
                  </a:schemeClr>
                </a:solidFill>
              </a:rPr>
              <a:t>Nationwide Pet Insurance </a:t>
            </a:r>
          </a:p>
        </p:txBody>
      </p:sp>
      <p:pic>
        <p:nvPicPr>
          <p:cNvPr id="2050" name="Picture 2">
            <a:extLst>
              <a:ext uri="{FF2B5EF4-FFF2-40B4-BE49-F238E27FC236}">
                <a16:creationId xmlns:a16="http://schemas.microsoft.com/office/drawing/2014/main" id="{C0A4668E-6232-4CE8-AA5E-FBA3DBCCA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104871" y="523167"/>
            <a:ext cx="2312726" cy="957651"/>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Dog House with solid fill">
            <a:extLst>
              <a:ext uri="{FF2B5EF4-FFF2-40B4-BE49-F238E27FC236}">
                <a16:creationId xmlns:a16="http://schemas.microsoft.com/office/drawing/2014/main" id="{03ECFB8C-0DC5-26CF-62A2-B46A61C4AF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46100" y="2374834"/>
            <a:ext cx="2108331" cy="2108331"/>
          </a:xfrm>
          <a:prstGeom prst="rect">
            <a:avLst/>
          </a:prstGeom>
        </p:spPr>
      </p:pic>
    </p:spTree>
    <p:extLst>
      <p:ext uri="{BB962C8B-B14F-4D97-AF65-F5344CB8AC3E}">
        <p14:creationId xmlns:p14="http://schemas.microsoft.com/office/powerpoint/2010/main" val="24826732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lstStyle/>
          <a:p>
            <a:r>
              <a:rPr lang="en-US" dirty="0">
                <a:solidFill>
                  <a:schemeClr val="bg1">
                    <a:lumMod val="65000"/>
                  </a:schemeClr>
                </a:solidFill>
              </a:rPr>
              <a:t>Identity Theft Protection </a:t>
            </a:r>
          </a:p>
        </p:txBody>
      </p:sp>
      <p:sp>
        <p:nvSpPr>
          <p:cNvPr id="3" name="Content Placeholder 2">
            <a:extLst>
              <a:ext uri="{FF2B5EF4-FFF2-40B4-BE49-F238E27FC236}">
                <a16:creationId xmlns:a16="http://schemas.microsoft.com/office/drawing/2014/main" id="{2FF7F9BD-0A4C-4C11-9432-6CDBD00DD377}"/>
              </a:ext>
            </a:extLst>
          </p:cNvPr>
          <p:cNvSpPr>
            <a:spLocks noGrp="1"/>
          </p:cNvSpPr>
          <p:nvPr>
            <p:ph idx="1"/>
          </p:nvPr>
        </p:nvSpPr>
        <p:spPr>
          <a:xfrm>
            <a:off x="3133908" y="1530850"/>
            <a:ext cx="8103586" cy="4745116"/>
          </a:xfrm>
        </p:spPr>
        <p:txBody>
          <a:bodyPr>
            <a:normAutofit lnSpcReduction="10000"/>
          </a:bodyPr>
          <a:lstStyle/>
          <a:p>
            <a:pPr marL="0" lvl="0" indent="0">
              <a:buNone/>
            </a:pPr>
            <a:r>
              <a:rPr lang="en-US" b="1" dirty="0"/>
              <a:t>The City provides you the opportunity to purchase a proactive monitoring service that alerts you at the first sign of fraud. </a:t>
            </a:r>
          </a:p>
          <a:p>
            <a:pPr lvl="1"/>
            <a:r>
              <a:rPr lang="en-US" dirty="0"/>
              <a:t>Get alerts for credit inquiries, accounts opened in your name, unsavory content on your social media account, compromised credentials, and financial transactions and more! </a:t>
            </a:r>
          </a:p>
          <a:p>
            <a:pPr lvl="1"/>
            <a:r>
              <a:rPr lang="en-US" dirty="0"/>
              <a:t>Enrolling your family extends that protection to anyone in your household.</a:t>
            </a:r>
          </a:p>
          <a:p>
            <a:pPr lvl="1"/>
            <a:r>
              <a:rPr lang="en-US" dirty="0"/>
              <a:t>Allstate Pro+ plans and pricing: $9.95 per person / month or  $17.95 per family / month</a:t>
            </a:r>
          </a:p>
          <a:p>
            <a:pPr marL="457200" lvl="1" indent="0">
              <a:buNone/>
            </a:pPr>
            <a:r>
              <a:rPr lang="en-US" b="1" dirty="0">
                <a:solidFill>
                  <a:srgbClr val="124A7B"/>
                </a:solidFill>
              </a:rPr>
              <a:t>To Enroll: Visit </a:t>
            </a:r>
            <a:r>
              <a:rPr lang="en-US" b="1" u="sng" dirty="0">
                <a:solidFill>
                  <a:srgbClr val="211D1E"/>
                </a:solidFill>
              </a:rPr>
              <a:t>https://www.myaip.com/cityofwoodstock</a:t>
            </a:r>
            <a:r>
              <a:rPr lang="en-US" b="1" dirty="0">
                <a:solidFill>
                  <a:srgbClr val="124A7B"/>
                </a:solidFill>
              </a:rPr>
              <a:t> or call 1.800.789.2720</a:t>
            </a:r>
            <a:endParaRPr lang="en-US" b="1" u="sng" dirty="0">
              <a:solidFill>
                <a:srgbClr val="211D1E"/>
              </a:solidFill>
              <a:latin typeface="Adobe Garamond Pro Bold"/>
            </a:endParaRPr>
          </a:p>
          <a:p>
            <a:pPr lvl="1">
              <a:buFont typeface="Arial"/>
              <a:buChar char="•"/>
            </a:pPr>
            <a:endParaRPr lang="en-US" sz="1800" dirty="0"/>
          </a:p>
          <a:p>
            <a:pPr lvl="1">
              <a:buFont typeface="Arial"/>
              <a:buChar char="•"/>
            </a:pPr>
            <a:endParaRPr lang="en-US" sz="2000" dirty="0"/>
          </a:p>
          <a:p>
            <a:endParaRPr lang="en-US" sz="2000" dirty="0"/>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56</a:t>
            </a:fld>
            <a:endParaRPr lang="en-US" dirty="0"/>
          </a:p>
        </p:txBody>
      </p:sp>
      <p:pic>
        <p:nvPicPr>
          <p:cNvPr id="8" name="Graphic 7" descr="Internet with solid fill">
            <a:extLst>
              <a:ext uri="{FF2B5EF4-FFF2-40B4-BE49-F238E27FC236}">
                <a16:creationId xmlns:a16="http://schemas.microsoft.com/office/drawing/2014/main" id="{CEBCF2D9-AE39-EE82-BE61-3506D41DC5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9043" y="1846838"/>
            <a:ext cx="2236064" cy="2236064"/>
          </a:xfrm>
          <a:prstGeom prst="rect">
            <a:avLst/>
          </a:prstGeom>
        </p:spPr>
      </p:pic>
      <p:pic>
        <p:nvPicPr>
          <p:cNvPr id="4" name="Picture 3">
            <a:extLst>
              <a:ext uri="{FF2B5EF4-FFF2-40B4-BE49-F238E27FC236}">
                <a16:creationId xmlns:a16="http://schemas.microsoft.com/office/drawing/2014/main" id="{6307AA83-CCB0-0221-1320-47C6B9C33873}"/>
              </a:ext>
            </a:extLst>
          </p:cNvPr>
          <p:cNvPicPr>
            <a:picLocks noChangeAspect="1"/>
          </p:cNvPicPr>
          <p:nvPr/>
        </p:nvPicPr>
        <p:blipFill>
          <a:blip r:embed="rId4"/>
          <a:stretch>
            <a:fillRect/>
          </a:stretch>
        </p:blipFill>
        <p:spPr>
          <a:xfrm>
            <a:off x="9739869" y="365015"/>
            <a:ext cx="1746389" cy="916854"/>
          </a:xfrm>
          <a:prstGeom prst="rect">
            <a:avLst/>
          </a:prstGeom>
        </p:spPr>
      </p:pic>
    </p:spTree>
    <p:extLst>
      <p:ext uri="{BB962C8B-B14F-4D97-AF65-F5344CB8AC3E}">
        <p14:creationId xmlns:p14="http://schemas.microsoft.com/office/powerpoint/2010/main" val="40771500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lstStyle/>
          <a:p>
            <a:r>
              <a:rPr lang="en-US" dirty="0">
                <a:solidFill>
                  <a:schemeClr val="bg1">
                    <a:lumMod val="65000"/>
                  </a:schemeClr>
                </a:solidFill>
              </a:rPr>
              <a:t>Worksite Products</a:t>
            </a:r>
          </a:p>
        </p:txBody>
      </p:sp>
      <p:sp>
        <p:nvSpPr>
          <p:cNvPr id="3" name="Content Placeholder 2">
            <a:extLst>
              <a:ext uri="{FF2B5EF4-FFF2-40B4-BE49-F238E27FC236}">
                <a16:creationId xmlns:a16="http://schemas.microsoft.com/office/drawing/2014/main" id="{2FF7F9BD-0A4C-4C11-9432-6CDBD00DD377}"/>
              </a:ext>
            </a:extLst>
          </p:cNvPr>
          <p:cNvSpPr>
            <a:spLocks noGrp="1"/>
          </p:cNvSpPr>
          <p:nvPr>
            <p:ph idx="1"/>
          </p:nvPr>
        </p:nvSpPr>
        <p:spPr>
          <a:xfrm>
            <a:off x="2952242" y="1557234"/>
            <a:ext cx="9195081" cy="1015964"/>
          </a:xfrm>
        </p:spPr>
        <p:txBody>
          <a:bodyPr>
            <a:normAutofit/>
          </a:bodyPr>
          <a:lstStyle/>
          <a:p>
            <a:pPr marL="0" lvl="0" indent="0">
              <a:buNone/>
            </a:pPr>
            <a:r>
              <a:rPr lang="en-US" sz="2400" b="1" dirty="0"/>
              <a:t>The City provides you the opportunity to purchase additional coverage to help pay for life’s unexpected moments. </a:t>
            </a:r>
            <a:endParaRPr lang="en-US" sz="1800" dirty="0"/>
          </a:p>
          <a:p>
            <a:endParaRPr lang="en-US" sz="2000" dirty="0"/>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57</a:t>
            </a:fld>
            <a:endParaRPr lang="en-US" dirty="0"/>
          </a:p>
        </p:txBody>
      </p:sp>
      <p:pic>
        <p:nvPicPr>
          <p:cNvPr id="8" name="Graphic 7" descr="Ambulance with solid fill">
            <a:extLst>
              <a:ext uri="{FF2B5EF4-FFF2-40B4-BE49-F238E27FC236}">
                <a16:creationId xmlns:a16="http://schemas.microsoft.com/office/drawing/2014/main" id="{CEBCF2D9-AE39-EE82-BE61-3506D41DC5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99043" y="1846838"/>
            <a:ext cx="2236064" cy="2236064"/>
          </a:xfrm>
          <a:prstGeom prst="rect">
            <a:avLst/>
          </a:prstGeom>
        </p:spPr>
      </p:pic>
      <p:sp>
        <p:nvSpPr>
          <p:cNvPr id="6" name="Content Placeholder 2">
            <a:extLst>
              <a:ext uri="{FF2B5EF4-FFF2-40B4-BE49-F238E27FC236}">
                <a16:creationId xmlns:a16="http://schemas.microsoft.com/office/drawing/2014/main" id="{0A7DD2FE-C189-AD45-6C5F-7B6BBA835063}"/>
              </a:ext>
            </a:extLst>
          </p:cNvPr>
          <p:cNvSpPr txBox="1">
            <a:spLocks/>
          </p:cNvSpPr>
          <p:nvPr/>
        </p:nvSpPr>
        <p:spPr>
          <a:xfrm>
            <a:off x="7549782" y="2374031"/>
            <a:ext cx="4040879" cy="36165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Critical Illness*</a:t>
            </a:r>
            <a:endParaRPr lang="en-US" sz="2000" dirty="0"/>
          </a:p>
          <a:p>
            <a:r>
              <a:rPr lang="en-US" sz="2000" dirty="0"/>
              <a:t>Pays you a lump sum when you are diagnosed with a Critical Illness including, but not limited to:</a:t>
            </a:r>
          </a:p>
          <a:p>
            <a:pPr lvl="1"/>
            <a:endParaRPr lang="en-US" sz="1600" dirty="0"/>
          </a:p>
          <a:p>
            <a:pPr lvl="1"/>
            <a:r>
              <a:rPr lang="en-US" sz="1600" dirty="0"/>
              <a:t>Cancer</a:t>
            </a:r>
          </a:p>
          <a:p>
            <a:pPr lvl="1"/>
            <a:r>
              <a:rPr lang="en-US" sz="1600" dirty="0"/>
              <a:t>Heart Attack</a:t>
            </a:r>
          </a:p>
          <a:p>
            <a:pPr lvl="1"/>
            <a:r>
              <a:rPr lang="en-US" sz="1600" dirty="0"/>
              <a:t>Stroke</a:t>
            </a:r>
          </a:p>
          <a:p>
            <a:pPr lvl="1"/>
            <a:r>
              <a:rPr lang="en-US" sz="1600" dirty="0"/>
              <a:t>Major Organ Transplant</a:t>
            </a:r>
          </a:p>
          <a:p>
            <a:pPr lvl="1"/>
            <a:r>
              <a:rPr lang="en-US" sz="1600" dirty="0"/>
              <a:t>End-Stage Renal Failure</a:t>
            </a:r>
          </a:p>
          <a:p>
            <a:pPr lvl="1"/>
            <a:r>
              <a:rPr lang="en-US" sz="1600" dirty="0"/>
              <a:t>Coronary Artery Bypass</a:t>
            </a:r>
          </a:p>
        </p:txBody>
      </p:sp>
      <p:sp>
        <p:nvSpPr>
          <p:cNvPr id="7" name="Content Placeholder 2">
            <a:extLst>
              <a:ext uri="{FF2B5EF4-FFF2-40B4-BE49-F238E27FC236}">
                <a16:creationId xmlns:a16="http://schemas.microsoft.com/office/drawing/2014/main" id="{3A34BC38-5B73-7273-E48C-F6F68294B00A}"/>
              </a:ext>
            </a:extLst>
          </p:cNvPr>
          <p:cNvSpPr txBox="1">
            <a:spLocks/>
          </p:cNvSpPr>
          <p:nvPr/>
        </p:nvSpPr>
        <p:spPr>
          <a:xfrm>
            <a:off x="2952242" y="2470937"/>
            <a:ext cx="4040879" cy="36165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Accident</a:t>
            </a:r>
            <a:endParaRPr lang="en-US" sz="2000" dirty="0"/>
          </a:p>
          <a:p>
            <a:r>
              <a:rPr lang="en-US" sz="2000" dirty="0"/>
              <a:t>Pays you directly in the event you have medical expenses associated with an accident. </a:t>
            </a:r>
          </a:p>
          <a:p>
            <a:r>
              <a:rPr lang="en-US" sz="2000" dirty="0"/>
              <a:t>Examples include: </a:t>
            </a:r>
          </a:p>
          <a:p>
            <a:pPr lvl="1"/>
            <a:r>
              <a:rPr lang="en-US" sz="1600" dirty="0"/>
              <a:t>Wrist Fracture: $2,000</a:t>
            </a:r>
          </a:p>
          <a:p>
            <a:pPr lvl="1"/>
            <a:r>
              <a:rPr lang="en-US" sz="1600" dirty="0"/>
              <a:t>Shoulder Dislocation: $1,500</a:t>
            </a:r>
          </a:p>
          <a:p>
            <a:pPr lvl="1"/>
            <a:r>
              <a:rPr lang="en-US" sz="1600" dirty="0"/>
              <a:t>Torn Tendon: $600</a:t>
            </a:r>
          </a:p>
          <a:p>
            <a:pPr lvl="1"/>
            <a:r>
              <a:rPr lang="en-US" sz="1600" dirty="0"/>
              <a:t>Ambulance Ride: $200</a:t>
            </a:r>
          </a:p>
          <a:p>
            <a:pPr lvl="1"/>
            <a:r>
              <a:rPr lang="en-US" sz="1600" dirty="0"/>
              <a:t>Emergency Room: $200</a:t>
            </a:r>
          </a:p>
        </p:txBody>
      </p:sp>
      <p:sp>
        <p:nvSpPr>
          <p:cNvPr id="9" name="Rectangle 8">
            <a:extLst>
              <a:ext uri="{FF2B5EF4-FFF2-40B4-BE49-F238E27FC236}">
                <a16:creationId xmlns:a16="http://schemas.microsoft.com/office/drawing/2014/main" id="{60F30494-12ED-FCFF-C944-C987F78FE419}"/>
              </a:ext>
            </a:extLst>
          </p:cNvPr>
          <p:cNvSpPr/>
          <p:nvPr/>
        </p:nvSpPr>
        <p:spPr>
          <a:xfrm>
            <a:off x="3909172" y="5959015"/>
            <a:ext cx="5330586" cy="665982"/>
          </a:xfrm>
          <a:prstGeom prst="rect">
            <a:avLst/>
          </a:prstGeom>
          <a:solidFill>
            <a:srgbClr val="124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Nova Cond" panose="020B0506020202020204" pitchFamily="34" charset="0"/>
              </a:rPr>
              <a:t>Both plans have a $50 Wellness Screening Benefit available per covered member. </a:t>
            </a:r>
          </a:p>
        </p:txBody>
      </p:sp>
      <p:pic>
        <p:nvPicPr>
          <p:cNvPr id="10" name="Picture 9">
            <a:extLst>
              <a:ext uri="{FF2B5EF4-FFF2-40B4-BE49-F238E27FC236}">
                <a16:creationId xmlns:a16="http://schemas.microsoft.com/office/drawing/2014/main" id="{261771F2-4045-3F8C-A76D-C2D0B4FC2E52}"/>
              </a:ext>
            </a:extLst>
          </p:cNvPr>
          <p:cNvPicPr>
            <a:picLocks noChangeAspect="1"/>
          </p:cNvPicPr>
          <p:nvPr/>
        </p:nvPicPr>
        <p:blipFill>
          <a:blip r:embed="rId4"/>
          <a:stretch>
            <a:fillRect/>
          </a:stretch>
        </p:blipFill>
        <p:spPr>
          <a:xfrm>
            <a:off x="10071805" y="650293"/>
            <a:ext cx="1601050" cy="735816"/>
          </a:xfrm>
          <a:prstGeom prst="rect">
            <a:avLst/>
          </a:prstGeom>
        </p:spPr>
      </p:pic>
    </p:spTree>
    <p:extLst>
      <p:ext uri="{BB962C8B-B14F-4D97-AF65-F5344CB8AC3E}">
        <p14:creationId xmlns:p14="http://schemas.microsoft.com/office/powerpoint/2010/main" val="23648951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4BFF96-3346-C080-9CCC-E3294042DE5B}"/>
              </a:ext>
            </a:extLst>
          </p:cNvPr>
          <p:cNvSpPr>
            <a:spLocks noGrp="1"/>
          </p:cNvSpPr>
          <p:nvPr>
            <p:ph type="sldNum" sz="quarter" idx="12"/>
          </p:nvPr>
        </p:nvSpPr>
        <p:spPr/>
        <p:txBody>
          <a:bodyPr/>
          <a:lstStyle/>
          <a:p>
            <a:fld id="{B9CCF627-3D04-48DA-9564-5864B7D60EF7}" type="slidenum">
              <a:rPr lang="en-US" smtClean="0"/>
              <a:t>58</a:t>
            </a:fld>
            <a:endParaRPr lang="en-US" dirty="0"/>
          </a:p>
        </p:txBody>
      </p:sp>
      <p:grpSp>
        <p:nvGrpSpPr>
          <p:cNvPr id="2" name="Group 1">
            <a:extLst>
              <a:ext uri="{FF2B5EF4-FFF2-40B4-BE49-F238E27FC236}">
                <a16:creationId xmlns:a16="http://schemas.microsoft.com/office/drawing/2014/main" id="{4548E3B2-411F-7AF1-9464-C3C6EB6CDBE7}"/>
              </a:ext>
            </a:extLst>
          </p:cNvPr>
          <p:cNvGrpSpPr/>
          <p:nvPr/>
        </p:nvGrpSpPr>
        <p:grpSpPr>
          <a:xfrm>
            <a:off x="0" y="-102336"/>
            <a:ext cx="12369522" cy="9277141"/>
            <a:chOff x="0" y="-102336"/>
            <a:chExt cx="12369522" cy="9277141"/>
          </a:xfrm>
        </p:grpSpPr>
        <p:pic>
          <p:nvPicPr>
            <p:cNvPr id="3" name="Picture 2" descr="A large crowd of people outside&#10;&#10;Description automatically generated">
              <a:extLst>
                <a:ext uri="{FF2B5EF4-FFF2-40B4-BE49-F238E27FC236}">
                  <a16:creationId xmlns:a16="http://schemas.microsoft.com/office/drawing/2014/main" id="{C6C07427-D60E-565A-3908-D2C6AD757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336"/>
              <a:ext cx="12369521" cy="9277141"/>
            </a:xfrm>
            <a:prstGeom prst="rect">
              <a:avLst/>
            </a:prstGeom>
          </p:spPr>
        </p:pic>
        <p:grpSp>
          <p:nvGrpSpPr>
            <p:cNvPr id="5" name="Group 4">
              <a:extLst>
                <a:ext uri="{FF2B5EF4-FFF2-40B4-BE49-F238E27FC236}">
                  <a16:creationId xmlns:a16="http://schemas.microsoft.com/office/drawing/2014/main" id="{CBD1FA77-FD71-F50E-2172-8DE86CB956D5}"/>
                </a:ext>
              </a:extLst>
            </p:cNvPr>
            <p:cNvGrpSpPr/>
            <p:nvPr/>
          </p:nvGrpSpPr>
          <p:grpSpPr>
            <a:xfrm>
              <a:off x="6213219" y="1516569"/>
              <a:ext cx="6156303" cy="3379624"/>
              <a:chOff x="6213219" y="1516569"/>
              <a:chExt cx="6156303" cy="3379624"/>
            </a:xfrm>
          </p:grpSpPr>
          <p:pic>
            <p:nvPicPr>
              <p:cNvPr id="7" name="Picture 4" descr="City of Woodstock, Georgia">
                <a:extLst>
                  <a:ext uri="{FF2B5EF4-FFF2-40B4-BE49-F238E27FC236}">
                    <a16:creationId xmlns:a16="http://schemas.microsoft.com/office/drawing/2014/main" id="{095209C6-DF6C-325C-9AA1-BE3856B47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845" y="1516569"/>
                <a:ext cx="4663366" cy="233168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791FD68-DC18-011A-8686-4964E99CC0B1}"/>
                  </a:ext>
                </a:extLst>
              </p:cNvPr>
              <p:cNvSpPr/>
              <p:nvPr/>
            </p:nvSpPr>
            <p:spPr>
              <a:xfrm>
                <a:off x="6557211" y="3848252"/>
                <a:ext cx="5812310" cy="10479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0CCC842-C9E4-25BE-9789-7E1F20D14BBC}"/>
                  </a:ext>
                </a:extLst>
              </p:cNvPr>
              <p:cNvSpPr txBox="1"/>
              <p:nvPr/>
            </p:nvSpPr>
            <p:spPr>
              <a:xfrm>
                <a:off x="6213219" y="4008732"/>
                <a:ext cx="5356255" cy="707886"/>
              </a:xfrm>
              <a:prstGeom prst="rect">
                <a:avLst/>
              </a:prstGeom>
              <a:noFill/>
            </p:spPr>
            <p:txBody>
              <a:bodyPr wrap="square" rtlCol="0">
                <a:spAutoFit/>
              </a:bodyPr>
              <a:lstStyle/>
              <a:p>
                <a:pPr algn="ctr"/>
                <a:r>
                  <a:rPr lang="en-US" sz="4000" b="1" dirty="0">
                    <a:solidFill>
                      <a:srgbClr val="124A7B"/>
                    </a:solidFill>
                    <a:latin typeface="Arial Nova Cond" panose="020B0506020202020204" pitchFamily="34" charset="0"/>
                  </a:rPr>
                  <a:t>Transition Planning</a:t>
                </a:r>
                <a:endParaRPr lang="en-US" dirty="0">
                  <a:solidFill>
                    <a:srgbClr val="124A7B"/>
                  </a:solidFill>
                  <a:latin typeface="Arial Nova Cond" panose="020B0506020202020204" pitchFamily="34" charset="0"/>
                </a:endParaRPr>
              </a:p>
            </p:txBody>
          </p:sp>
          <p:pic>
            <p:nvPicPr>
              <p:cNvPr id="11" name="Picture 10">
                <a:extLst>
                  <a:ext uri="{FF2B5EF4-FFF2-40B4-BE49-F238E27FC236}">
                    <a16:creationId xmlns:a16="http://schemas.microsoft.com/office/drawing/2014/main" id="{F7574A28-6299-0B9C-FCE6-6C9A1EE9776E}"/>
                  </a:ext>
                </a:extLst>
              </p:cNvPr>
              <p:cNvPicPr>
                <a:picLocks noChangeAspect="1"/>
              </p:cNvPicPr>
              <p:nvPr/>
            </p:nvPicPr>
            <p:blipFill>
              <a:blip r:embed="rId4"/>
              <a:stretch>
                <a:fillRect/>
              </a:stretch>
            </p:blipFill>
            <p:spPr>
              <a:xfrm>
                <a:off x="11361211" y="3848250"/>
                <a:ext cx="1008311" cy="1047941"/>
              </a:xfrm>
              <a:prstGeom prst="rect">
                <a:avLst/>
              </a:prstGeom>
            </p:spPr>
          </p:pic>
          <p:pic>
            <p:nvPicPr>
              <p:cNvPr id="12" name="Picture 11">
                <a:extLst>
                  <a:ext uri="{FF2B5EF4-FFF2-40B4-BE49-F238E27FC236}">
                    <a16:creationId xmlns:a16="http://schemas.microsoft.com/office/drawing/2014/main" id="{3AF9BC5E-F118-3172-8707-630E7D07A8AD}"/>
                  </a:ext>
                </a:extLst>
              </p:cNvPr>
              <p:cNvPicPr>
                <a:picLocks noChangeAspect="1"/>
              </p:cNvPicPr>
              <p:nvPr/>
            </p:nvPicPr>
            <p:blipFill>
              <a:blip r:embed="rId5"/>
              <a:stretch>
                <a:fillRect/>
              </a:stretch>
            </p:blipFill>
            <p:spPr>
              <a:xfrm>
                <a:off x="11225481" y="3848248"/>
                <a:ext cx="1144040" cy="1047941"/>
              </a:xfrm>
              <a:prstGeom prst="rect">
                <a:avLst/>
              </a:prstGeom>
            </p:spPr>
          </p:pic>
        </p:grpSp>
      </p:grpSp>
    </p:spTree>
    <p:extLst>
      <p:ext uri="{BB962C8B-B14F-4D97-AF65-F5344CB8AC3E}">
        <p14:creationId xmlns:p14="http://schemas.microsoft.com/office/powerpoint/2010/main" val="1081913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8142"/>
            <a:ext cx="10972800" cy="1142914"/>
          </a:xfrm>
          <a:prstGeom prst="rect">
            <a:avLst/>
          </a:prstGeom>
        </p:spPr>
        <p:txBody>
          <a:bodyPr>
            <a:normAutofit/>
          </a:bodyPr>
          <a:lstStyle/>
          <a:p>
            <a:pPr>
              <a:lnSpc>
                <a:spcPts val="3125"/>
              </a:lnSpc>
            </a:pPr>
            <a:r>
              <a:rPr lang="en-US" dirty="0">
                <a:solidFill>
                  <a:schemeClr val="bg1">
                    <a:lumMod val="65000"/>
                  </a:schemeClr>
                </a:solidFill>
              </a:rPr>
              <a:t>Transition Planning / Medicare Support </a:t>
            </a:r>
            <a:endParaRPr lang="en-US" sz="5400" dirty="0">
              <a:solidFill>
                <a:schemeClr val="bg1">
                  <a:lumMod val="65000"/>
                </a:schemeClr>
              </a:solidFill>
            </a:endParaRPr>
          </a:p>
        </p:txBody>
      </p:sp>
      <p:pic>
        <p:nvPicPr>
          <p:cNvPr id="5" name="Picture 4">
            <a:extLst>
              <a:ext uri="{FF2B5EF4-FFF2-40B4-BE49-F238E27FC236}">
                <a16:creationId xmlns:a16="http://schemas.microsoft.com/office/drawing/2014/main" id="{459AB75E-67BD-2A3E-7DFB-61099F4E2BDE}"/>
              </a:ext>
            </a:extLst>
          </p:cNvPr>
          <p:cNvPicPr>
            <a:picLocks noChangeAspect="1"/>
          </p:cNvPicPr>
          <p:nvPr/>
        </p:nvPicPr>
        <p:blipFill rotWithShape="1">
          <a:blip r:embed="rId3"/>
          <a:srcRect l="1072" t="1452" r="952" b="513"/>
          <a:stretch/>
        </p:blipFill>
        <p:spPr>
          <a:xfrm>
            <a:off x="1287379" y="1416908"/>
            <a:ext cx="8060899" cy="4540845"/>
          </a:xfrm>
          <a:prstGeom prst="rect">
            <a:avLst/>
          </a:prstGeom>
        </p:spPr>
      </p:pic>
      <p:grpSp>
        <p:nvGrpSpPr>
          <p:cNvPr id="7" name="Group 6">
            <a:extLst>
              <a:ext uri="{FF2B5EF4-FFF2-40B4-BE49-F238E27FC236}">
                <a16:creationId xmlns:a16="http://schemas.microsoft.com/office/drawing/2014/main" id="{750C8797-7F62-1228-7238-F9D051FD8B77}"/>
              </a:ext>
            </a:extLst>
          </p:cNvPr>
          <p:cNvGrpSpPr/>
          <p:nvPr/>
        </p:nvGrpSpPr>
        <p:grpSpPr>
          <a:xfrm>
            <a:off x="9921606" y="1582010"/>
            <a:ext cx="2270394" cy="3547719"/>
            <a:chOff x="19050000" y="3037044"/>
            <a:chExt cx="4359275" cy="6811806"/>
          </a:xfrm>
        </p:grpSpPr>
        <p:sp>
          <p:nvSpPr>
            <p:cNvPr id="4" name="Rectangle 3">
              <a:extLst>
                <a:ext uri="{FF2B5EF4-FFF2-40B4-BE49-F238E27FC236}">
                  <a16:creationId xmlns:a16="http://schemas.microsoft.com/office/drawing/2014/main" id="{AC102C46-296E-E6F5-99EE-718A61025835}"/>
                </a:ext>
              </a:extLst>
            </p:cNvPr>
            <p:cNvSpPr/>
            <p:nvPr/>
          </p:nvSpPr>
          <p:spPr>
            <a:xfrm>
              <a:off x="19050000" y="3037044"/>
              <a:ext cx="4359275" cy="6811806"/>
            </a:xfrm>
            <a:prstGeom prst="rect">
              <a:avLst/>
            </a:prstGeom>
            <a:solidFill>
              <a:srgbClr val="124A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37" dirty="0"/>
            </a:p>
          </p:txBody>
        </p:sp>
        <p:sp>
          <p:nvSpPr>
            <p:cNvPr id="9" name="TextBox 8">
              <a:extLst>
                <a:ext uri="{FF2B5EF4-FFF2-40B4-BE49-F238E27FC236}">
                  <a16:creationId xmlns:a16="http://schemas.microsoft.com/office/drawing/2014/main" id="{3CEF4D0B-B37D-F38A-B5E4-286757153FFD}"/>
                </a:ext>
              </a:extLst>
            </p:cNvPr>
            <p:cNvSpPr txBox="1"/>
            <p:nvPr/>
          </p:nvSpPr>
          <p:spPr>
            <a:xfrm>
              <a:off x="19373382" y="3037044"/>
              <a:ext cx="3712510" cy="6545106"/>
            </a:xfrm>
            <a:prstGeom prst="rect">
              <a:avLst/>
            </a:prstGeom>
            <a:noFill/>
          </p:spPr>
          <p:txBody>
            <a:bodyPr wrap="square" rtlCol="0" anchor="ctr" anchorCtr="0">
              <a:noAutofit/>
            </a:bodyPr>
            <a:lstStyle/>
            <a:p>
              <a:pPr algn="ctr"/>
              <a:r>
                <a:rPr lang="en-US" sz="2292" spc="78" dirty="0">
                  <a:solidFill>
                    <a:schemeClr val="bg1"/>
                  </a:solidFill>
                  <a:latin typeface="Arial Nova Cond" panose="020B0506020202020204" pitchFamily="34" charset="0"/>
                  <a:cs typeface="Proxima Nova Bold"/>
                </a:rPr>
                <a:t>Who is Eligible for this </a:t>
              </a:r>
            </a:p>
            <a:p>
              <a:pPr algn="ctr"/>
              <a:r>
                <a:rPr lang="en-US" sz="2292" b="1" spc="78" dirty="0">
                  <a:solidFill>
                    <a:schemeClr val="bg1"/>
                  </a:solidFill>
                  <a:latin typeface="Arial Nova Cond" panose="020B0506020202020204" pitchFamily="34" charset="0"/>
                  <a:cs typeface="Proxima Nova Bold"/>
                </a:rPr>
                <a:t>BENEFIT</a:t>
              </a:r>
              <a:r>
                <a:rPr lang="en-US" sz="2292" spc="78" dirty="0">
                  <a:solidFill>
                    <a:schemeClr val="bg1"/>
                  </a:solidFill>
                  <a:latin typeface="Arial Nova Cond" panose="020B0506020202020204" pitchFamily="34" charset="0"/>
                  <a:cs typeface="Proxima Nova Bold"/>
                </a:rPr>
                <a:t>?</a:t>
              </a:r>
            </a:p>
            <a:p>
              <a:pPr algn="ctr"/>
              <a:endParaRPr lang="en-US" sz="2083" spc="78" dirty="0">
                <a:solidFill>
                  <a:schemeClr val="bg1"/>
                </a:solidFill>
                <a:latin typeface="Arial Nova Cond" panose="020B0506020202020204" pitchFamily="34" charset="0"/>
                <a:cs typeface="Proxima Nova Bold"/>
              </a:endParaRPr>
            </a:p>
            <a:p>
              <a:pPr marL="297637" indent="-297637">
                <a:buClr>
                  <a:schemeClr val="tx2"/>
                </a:buClr>
                <a:buFont typeface="Raleway" panose="020B0503030101060003" pitchFamily="34" charset="0"/>
                <a:buChar char="–"/>
              </a:pPr>
              <a:r>
                <a:rPr lang="en-US" sz="1875" b="1" spc="78" dirty="0">
                  <a:solidFill>
                    <a:schemeClr val="bg1"/>
                  </a:solidFill>
                  <a:latin typeface="Arial Nova Cond" panose="020B0506020202020204" pitchFamily="34" charset="0"/>
                  <a:cs typeface="Proxima Nova Bold"/>
                </a:rPr>
                <a:t>Employees</a:t>
              </a:r>
            </a:p>
            <a:p>
              <a:pPr marL="297637" indent="-297637">
                <a:buClr>
                  <a:schemeClr val="tx2"/>
                </a:buClr>
                <a:buFont typeface="Raleway" panose="020B0503030101060003" pitchFamily="34" charset="0"/>
                <a:buChar char="–"/>
              </a:pPr>
              <a:r>
                <a:rPr lang="en-US" sz="1875" b="1" spc="78" dirty="0">
                  <a:solidFill>
                    <a:schemeClr val="bg1"/>
                  </a:solidFill>
                  <a:latin typeface="Arial Nova Cond" panose="020B0506020202020204" pitchFamily="34" charset="0"/>
                  <a:cs typeface="Proxima Nova Bold"/>
                </a:rPr>
                <a:t>Spouses</a:t>
              </a:r>
            </a:p>
            <a:p>
              <a:pPr marL="297637" indent="-297637">
                <a:buClr>
                  <a:schemeClr val="tx2"/>
                </a:buClr>
                <a:buFont typeface="Raleway" panose="020B0503030101060003" pitchFamily="34" charset="0"/>
                <a:buChar char="–"/>
              </a:pPr>
              <a:r>
                <a:rPr lang="en-US" sz="1875" b="1" spc="78" dirty="0">
                  <a:solidFill>
                    <a:schemeClr val="bg1"/>
                  </a:solidFill>
                  <a:latin typeface="Arial Nova Cond" panose="020B0506020202020204" pitchFamily="34" charset="0"/>
                  <a:cs typeface="Proxima Nova Bold"/>
                </a:rPr>
                <a:t>Dependents</a:t>
              </a:r>
            </a:p>
            <a:p>
              <a:pPr marL="297637" indent="-297637">
                <a:buClr>
                  <a:schemeClr val="tx2"/>
                </a:buClr>
                <a:buFont typeface="Raleway" panose="020B0503030101060003" pitchFamily="34" charset="0"/>
                <a:buChar char="–"/>
              </a:pPr>
              <a:r>
                <a:rPr lang="en-US" sz="1875" b="1" spc="78" dirty="0">
                  <a:solidFill>
                    <a:schemeClr val="bg1"/>
                  </a:solidFill>
                  <a:latin typeface="Arial Nova Cond" panose="020B0506020202020204" pitchFamily="34" charset="0"/>
                  <a:cs typeface="Proxima Nova Bold"/>
                </a:rPr>
                <a:t>Loved Ones</a:t>
              </a:r>
              <a:r>
                <a:rPr lang="en-US" sz="1458" b="1" spc="78" dirty="0">
                  <a:solidFill>
                    <a:schemeClr val="bg1"/>
                  </a:solidFill>
                  <a:latin typeface="Arial Nova Cond" panose="020B0506020202020204" pitchFamily="34" charset="0"/>
                  <a:cs typeface="Proxima Nova Bold"/>
                </a:rPr>
                <a:t> </a:t>
              </a:r>
              <a:endParaRPr lang="en-US" sz="1250" b="1" spc="78" dirty="0">
                <a:solidFill>
                  <a:schemeClr val="bg1"/>
                </a:solidFill>
                <a:latin typeface="Arial Nova Cond" panose="020B0506020202020204" pitchFamily="34" charset="0"/>
                <a:cs typeface="Proxima Nova Bold"/>
              </a:endParaRPr>
            </a:p>
          </p:txBody>
        </p:sp>
      </p:grpSp>
      <p:sp>
        <p:nvSpPr>
          <p:cNvPr id="3" name="Slide Number Placeholder 4">
            <a:extLst>
              <a:ext uri="{FF2B5EF4-FFF2-40B4-BE49-F238E27FC236}">
                <a16:creationId xmlns:a16="http://schemas.microsoft.com/office/drawing/2014/main" id="{6E690E1C-9316-63BC-4899-73ABB66F271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59</a:t>
            </a:fld>
            <a:endParaRPr lang="en-US" dirty="0"/>
          </a:p>
        </p:txBody>
      </p:sp>
    </p:spTree>
    <p:extLst>
      <p:ext uri="{BB962C8B-B14F-4D97-AF65-F5344CB8AC3E}">
        <p14:creationId xmlns:p14="http://schemas.microsoft.com/office/powerpoint/2010/main" val="313602442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normAutofit/>
          </a:bodyPr>
          <a:lstStyle/>
          <a:p>
            <a:r>
              <a:rPr lang="en-US" dirty="0">
                <a:solidFill>
                  <a:schemeClr val="bg1">
                    <a:lumMod val="65000"/>
                  </a:schemeClr>
                </a:solidFill>
              </a:rPr>
              <a:t>What are my Resources?</a:t>
            </a:r>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6</a:t>
            </a:fld>
            <a:endParaRPr lang="en-US" dirty="0"/>
          </a:p>
        </p:txBody>
      </p:sp>
      <p:sp>
        <p:nvSpPr>
          <p:cNvPr id="6" name="Shape 849">
            <a:extLst>
              <a:ext uri="{FF2B5EF4-FFF2-40B4-BE49-F238E27FC236}">
                <a16:creationId xmlns:a16="http://schemas.microsoft.com/office/drawing/2014/main" id="{4CB0FFD8-123B-40FD-9F4E-3E1A98CA3848}"/>
              </a:ext>
            </a:extLst>
          </p:cNvPr>
          <p:cNvSpPr>
            <a:spLocks noChangeAspect="1"/>
          </p:cNvSpPr>
          <p:nvPr/>
        </p:nvSpPr>
        <p:spPr>
          <a:xfrm>
            <a:off x="1070452" y="3599014"/>
            <a:ext cx="1088607" cy="1088682"/>
          </a:xfrm>
          <a:custGeom>
            <a:avLst/>
            <a:gdLst/>
            <a:ahLst/>
            <a:cxnLst>
              <a:cxn ang="0">
                <a:pos x="wd2" y="hd2"/>
              </a:cxn>
              <a:cxn ang="5400000">
                <a:pos x="wd2" y="hd2"/>
              </a:cxn>
              <a:cxn ang="10800000">
                <a:pos x="wd2" y="hd2"/>
              </a:cxn>
              <a:cxn ang="16200000">
                <a:pos x="wd2" y="hd2"/>
              </a:cxn>
            </a:cxnLst>
            <a:rect l="0" t="0" r="r" b="b"/>
            <a:pathLst>
              <a:path w="19679" h="20595" extrusionOk="0">
                <a:moveTo>
                  <a:pt x="9837" y="0"/>
                </a:moveTo>
                <a:cubicBezTo>
                  <a:pt x="7319" y="0"/>
                  <a:pt x="4803" y="1003"/>
                  <a:pt x="2882" y="3014"/>
                </a:cubicBezTo>
                <a:cubicBezTo>
                  <a:pt x="-961" y="7035"/>
                  <a:pt x="-961" y="13557"/>
                  <a:pt x="2882" y="17579"/>
                </a:cubicBezTo>
                <a:cubicBezTo>
                  <a:pt x="6725" y="21600"/>
                  <a:pt x="12953" y="21600"/>
                  <a:pt x="16796" y="17579"/>
                </a:cubicBezTo>
                <a:cubicBezTo>
                  <a:pt x="20639" y="13557"/>
                  <a:pt x="20639" y="7035"/>
                  <a:pt x="16796" y="3014"/>
                </a:cubicBezTo>
                <a:cubicBezTo>
                  <a:pt x="14875" y="1003"/>
                  <a:pt x="12356" y="0"/>
                  <a:pt x="9837" y="0"/>
                </a:cubicBezTo>
                <a:close/>
                <a:moveTo>
                  <a:pt x="9837" y="1160"/>
                </a:moveTo>
                <a:cubicBezTo>
                  <a:pt x="12072" y="1160"/>
                  <a:pt x="14308" y="2054"/>
                  <a:pt x="16012" y="3838"/>
                </a:cubicBezTo>
                <a:cubicBezTo>
                  <a:pt x="19422" y="7406"/>
                  <a:pt x="19422" y="13190"/>
                  <a:pt x="16012" y="16758"/>
                </a:cubicBezTo>
                <a:cubicBezTo>
                  <a:pt x="12603" y="20327"/>
                  <a:pt x="7072" y="20327"/>
                  <a:pt x="3662" y="16758"/>
                </a:cubicBezTo>
                <a:cubicBezTo>
                  <a:pt x="252" y="13190"/>
                  <a:pt x="252" y="7406"/>
                  <a:pt x="3662" y="3838"/>
                </a:cubicBezTo>
                <a:cubicBezTo>
                  <a:pt x="5367" y="2054"/>
                  <a:pt x="7603" y="1160"/>
                  <a:pt x="9837" y="1160"/>
                </a:cubicBezTo>
                <a:close/>
                <a:moveTo>
                  <a:pt x="9841" y="3071"/>
                </a:moveTo>
                <a:cubicBezTo>
                  <a:pt x="9503" y="3071"/>
                  <a:pt x="9228" y="3358"/>
                  <a:pt x="9228" y="3712"/>
                </a:cubicBezTo>
                <a:lnTo>
                  <a:pt x="9228" y="10296"/>
                </a:lnTo>
                <a:cubicBezTo>
                  <a:pt x="9228" y="10336"/>
                  <a:pt x="9244" y="10369"/>
                  <a:pt x="9250" y="10407"/>
                </a:cubicBezTo>
                <a:cubicBezTo>
                  <a:pt x="9196" y="10671"/>
                  <a:pt x="9299" y="10951"/>
                  <a:pt x="9535" y="11093"/>
                </a:cubicBezTo>
                <a:lnTo>
                  <a:pt x="13264" y="13348"/>
                </a:lnTo>
                <a:cubicBezTo>
                  <a:pt x="13556" y="13525"/>
                  <a:pt x="13933" y="13421"/>
                  <a:pt x="14102" y="13115"/>
                </a:cubicBezTo>
                <a:cubicBezTo>
                  <a:pt x="14271" y="12809"/>
                  <a:pt x="14169" y="12418"/>
                  <a:pt x="13876" y="12242"/>
                </a:cubicBezTo>
                <a:lnTo>
                  <a:pt x="10453" y="10174"/>
                </a:lnTo>
                <a:lnTo>
                  <a:pt x="10453" y="3712"/>
                </a:lnTo>
                <a:cubicBezTo>
                  <a:pt x="10453" y="3358"/>
                  <a:pt x="10179" y="3071"/>
                  <a:pt x="9841" y="3071"/>
                </a:cubicBezTo>
                <a:close/>
              </a:path>
            </a:pathLst>
          </a:custGeom>
          <a:solidFill>
            <a:srgbClr val="124A7B"/>
          </a:solidFill>
          <a:ln w="12700">
            <a:miter lim="400000"/>
          </a:ln>
        </p:spPr>
        <p:txBody>
          <a:bodyPr lIns="71437" tIns="71437" rIns="71437" bIns="71437" anchor="ctr"/>
          <a:lstStyle/>
          <a:p>
            <a:pPr>
              <a:defRPr sz="3200">
                <a:solidFill>
                  <a:srgbClr val="FFFFFF"/>
                </a:solidFill>
                <a:latin typeface="+mn-lt"/>
                <a:ea typeface="+mn-ea"/>
                <a:cs typeface="+mn-cs"/>
                <a:sym typeface="Helvetica Light"/>
              </a:defRPr>
            </a:pPr>
            <a:endParaRPr dirty="0">
              <a:solidFill>
                <a:srgbClr val="002060"/>
              </a:solidFill>
            </a:endParaRPr>
          </a:p>
        </p:txBody>
      </p:sp>
      <p:sp>
        <p:nvSpPr>
          <p:cNvPr id="8" name="Shape 224">
            <a:extLst>
              <a:ext uri="{FF2B5EF4-FFF2-40B4-BE49-F238E27FC236}">
                <a16:creationId xmlns:a16="http://schemas.microsoft.com/office/drawing/2014/main" id="{F9421D89-9168-4BE5-A577-5DFD161B96E3}"/>
              </a:ext>
            </a:extLst>
          </p:cNvPr>
          <p:cNvSpPr>
            <a:spLocks noChangeAspect="1"/>
          </p:cNvSpPr>
          <p:nvPr/>
        </p:nvSpPr>
        <p:spPr>
          <a:xfrm>
            <a:off x="6172499" y="3564670"/>
            <a:ext cx="1009568" cy="1088682"/>
          </a:xfrm>
          <a:custGeom>
            <a:avLst/>
            <a:gdLst/>
            <a:ahLst/>
            <a:cxnLst>
              <a:cxn ang="0">
                <a:pos x="wd2" y="hd2"/>
              </a:cxn>
              <a:cxn ang="5400000">
                <a:pos x="wd2" y="hd2"/>
              </a:cxn>
              <a:cxn ang="10800000">
                <a:pos x="wd2" y="hd2"/>
              </a:cxn>
              <a:cxn ang="16200000">
                <a:pos x="wd2" y="hd2"/>
              </a:cxn>
            </a:cxnLst>
            <a:rect l="0" t="0" r="r" b="b"/>
            <a:pathLst>
              <a:path w="21600" h="21600" extrusionOk="0">
                <a:moveTo>
                  <a:pt x="6960" y="0"/>
                </a:moveTo>
                <a:cubicBezTo>
                  <a:pt x="6281" y="0"/>
                  <a:pt x="5730" y="511"/>
                  <a:pt x="5730" y="1141"/>
                </a:cubicBezTo>
                <a:lnTo>
                  <a:pt x="5730" y="3697"/>
                </a:lnTo>
                <a:cubicBezTo>
                  <a:pt x="5730" y="4327"/>
                  <a:pt x="6281" y="4836"/>
                  <a:pt x="6960" y="4836"/>
                </a:cubicBezTo>
                <a:cubicBezTo>
                  <a:pt x="7640" y="4836"/>
                  <a:pt x="8191" y="4327"/>
                  <a:pt x="8191" y="3697"/>
                </a:cubicBezTo>
                <a:lnTo>
                  <a:pt x="8191" y="1141"/>
                </a:lnTo>
                <a:cubicBezTo>
                  <a:pt x="8191" y="511"/>
                  <a:pt x="7640" y="0"/>
                  <a:pt x="6960" y="0"/>
                </a:cubicBezTo>
                <a:close/>
                <a:moveTo>
                  <a:pt x="14680" y="0"/>
                </a:moveTo>
                <a:cubicBezTo>
                  <a:pt x="14000" y="0"/>
                  <a:pt x="13449" y="511"/>
                  <a:pt x="13449" y="1141"/>
                </a:cubicBezTo>
                <a:lnTo>
                  <a:pt x="13449" y="3697"/>
                </a:lnTo>
                <a:cubicBezTo>
                  <a:pt x="13449" y="4327"/>
                  <a:pt x="14000" y="4836"/>
                  <a:pt x="14680" y="4836"/>
                </a:cubicBezTo>
                <a:cubicBezTo>
                  <a:pt x="15359" y="4836"/>
                  <a:pt x="15908" y="4327"/>
                  <a:pt x="15908" y="3697"/>
                </a:cubicBezTo>
                <a:lnTo>
                  <a:pt x="15908" y="1141"/>
                </a:lnTo>
                <a:cubicBezTo>
                  <a:pt x="15908" y="511"/>
                  <a:pt x="15359" y="0"/>
                  <a:pt x="14680" y="0"/>
                </a:cubicBezTo>
                <a:close/>
                <a:moveTo>
                  <a:pt x="1760" y="2197"/>
                </a:moveTo>
                <a:cubicBezTo>
                  <a:pt x="789" y="2197"/>
                  <a:pt x="0" y="2926"/>
                  <a:pt x="0" y="3827"/>
                </a:cubicBezTo>
                <a:lnTo>
                  <a:pt x="0" y="19968"/>
                </a:lnTo>
                <a:cubicBezTo>
                  <a:pt x="0" y="20869"/>
                  <a:pt x="789" y="21600"/>
                  <a:pt x="1760" y="21600"/>
                </a:cubicBezTo>
                <a:lnTo>
                  <a:pt x="19840" y="21600"/>
                </a:lnTo>
                <a:cubicBezTo>
                  <a:pt x="20811" y="21600"/>
                  <a:pt x="21600" y="20869"/>
                  <a:pt x="21600" y="19968"/>
                </a:cubicBezTo>
                <a:lnTo>
                  <a:pt x="21600" y="3827"/>
                </a:lnTo>
                <a:cubicBezTo>
                  <a:pt x="21600" y="2926"/>
                  <a:pt x="20811" y="2197"/>
                  <a:pt x="19840" y="2197"/>
                </a:cubicBezTo>
                <a:lnTo>
                  <a:pt x="16178" y="2197"/>
                </a:lnTo>
                <a:lnTo>
                  <a:pt x="16178" y="3774"/>
                </a:lnTo>
                <a:cubicBezTo>
                  <a:pt x="16178" y="4552"/>
                  <a:pt x="15499" y="5184"/>
                  <a:pt x="14660" y="5184"/>
                </a:cubicBezTo>
                <a:cubicBezTo>
                  <a:pt x="13821" y="5184"/>
                  <a:pt x="13139" y="4552"/>
                  <a:pt x="13139" y="3774"/>
                </a:cubicBezTo>
                <a:lnTo>
                  <a:pt x="13139" y="2197"/>
                </a:lnTo>
                <a:lnTo>
                  <a:pt x="8461" y="2197"/>
                </a:lnTo>
                <a:lnTo>
                  <a:pt x="8461" y="3774"/>
                </a:lnTo>
                <a:cubicBezTo>
                  <a:pt x="8461" y="4552"/>
                  <a:pt x="7779" y="5184"/>
                  <a:pt x="6940" y="5184"/>
                </a:cubicBezTo>
                <a:cubicBezTo>
                  <a:pt x="6101" y="5184"/>
                  <a:pt x="5422" y="4552"/>
                  <a:pt x="5422" y="3774"/>
                </a:cubicBezTo>
                <a:lnTo>
                  <a:pt x="5422" y="2197"/>
                </a:lnTo>
                <a:lnTo>
                  <a:pt x="1760" y="2197"/>
                </a:lnTo>
                <a:close/>
                <a:moveTo>
                  <a:pt x="1004" y="7110"/>
                </a:moveTo>
                <a:lnTo>
                  <a:pt x="20596" y="7110"/>
                </a:lnTo>
                <a:lnTo>
                  <a:pt x="20596" y="19218"/>
                </a:lnTo>
                <a:cubicBezTo>
                  <a:pt x="20596" y="20035"/>
                  <a:pt x="19882" y="20697"/>
                  <a:pt x="19001" y="20697"/>
                </a:cubicBezTo>
                <a:lnTo>
                  <a:pt x="2599" y="20697"/>
                </a:lnTo>
                <a:cubicBezTo>
                  <a:pt x="1718" y="20697"/>
                  <a:pt x="1004" y="20035"/>
                  <a:pt x="1004" y="19218"/>
                </a:cubicBezTo>
                <a:lnTo>
                  <a:pt x="1004" y="7110"/>
                </a:lnTo>
                <a:close/>
                <a:moveTo>
                  <a:pt x="12705" y="9068"/>
                </a:moveTo>
                <a:lnTo>
                  <a:pt x="12705" y="10409"/>
                </a:lnTo>
                <a:lnTo>
                  <a:pt x="14150" y="10409"/>
                </a:lnTo>
                <a:lnTo>
                  <a:pt x="14150" y="9068"/>
                </a:lnTo>
                <a:lnTo>
                  <a:pt x="12705" y="9068"/>
                </a:lnTo>
                <a:close/>
                <a:moveTo>
                  <a:pt x="15331" y="9068"/>
                </a:moveTo>
                <a:lnTo>
                  <a:pt x="15331" y="10409"/>
                </a:lnTo>
                <a:lnTo>
                  <a:pt x="16777" y="10409"/>
                </a:lnTo>
                <a:lnTo>
                  <a:pt x="16777" y="9068"/>
                </a:lnTo>
                <a:lnTo>
                  <a:pt x="15331" y="9068"/>
                </a:lnTo>
                <a:close/>
                <a:moveTo>
                  <a:pt x="17960" y="9068"/>
                </a:moveTo>
                <a:lnTo>
                  <a:pt x="17960" y="10409"/>
                </a:lnTo>
                <a:lnTo>
                  <a:pt x="19406" y="10409"/>
                </a:lnTo>
                <a:lnTo>
                  <a:pt x="19406" y="9068"/>
                </a:lnTo>
                <a:lnTo>
                  <a:pt x="17960" y="9068"/>
                </a:lnTo>
                <a:close/>
                <a:moveTo>
                  <a:pt x="2194" y="11221"/>
                </a:moveTo>
                <a:lnTo>
                  <a:pt x="2194" y="12564"/>
                </a:lnTo>
                <a:lnTo>
                  <a:pt x="3640" y="12564"/>
                </a:lnTo>
                <a:lnTo>
                  <a:pt x="3640" y="11221"/>
                </a:lnTo>
                <a:lnTo>
                  <a:pt x="2194" y="11221"/>
                </a:lnTo>
                <a:close/>
                <a:moveTo>
                  <a:pt x="4823" y="11221"/>
                </a:moveTo>
                <a:lnTo>
                  <a:pt x="4823" y="12564"/>
                </a:lnTo>
                <a:lnTo>
                  <a:pt x="6269" y="12564"/>
                </a:lnTo>
                <a:lnTo>
                  <a:pt x="6269" y="11221"/>
                </a:lnTo>
                <a:lnTo>
                  <a:pt x="4823" y="11221"/>
                </a:lnTo>
                <a:close/>
                <a:moveTo>
                  <a:pt x="7452" y="11221"/>
                </a:moveTo>
                <a:lnTo>
                  <a:pt x="7452" y="12564"/>
                </a:lnTo>
                <a:lnTo>
                  <a:pt x="8898" y="12564"/>
                </a:lnTo>
                <a:lnTo>
                  <a:pt x="8898" y="11221"/>
                </a:lnTo>
                <a:lnTo>
                  <a:pt x="7452" y="11221"/>
                </a:lnTo>
                <a:close/>
                <a:moveTo>
                  <a:pt x="10076" y="11221"/>
                </a:moveTo>
                <a:lnTo>
                  <a:pt x="10076" y="12564"/>
                </a:lnTo>
                <a:lnTo>
                  <a:pt x="11521" y="12564"/>
                </a:lnTo>
                <a:lnTo>
                  <a:pt x="11521" y="11221"/>
                </a:lnTo>
                <a:lnTo>
                  <a:pt x="10076" y="11221"/>
                </a:lnTo>
                <a:close/>
                <a:moveTo>
                  <a:pt x="12705" y="11221"/>
                </a:moveTo>
                <a:lnTo>
                  <a:pt x="12705" y="12564"/>
                </a:lnTo>
                <a:lnTo>
                  <a:pt x="14150" y="12564"/>
                </a:lnTo>
                <a:lnTo>
                  <a:pt x="14150" y="11221"/>
                </a:lnTo>
                <a:lnTo>
                  <a:pt x="12705" y="11221"/>
                </a:lnTo>
                <a:close/>
                <a:moveTo>
                  <a:pt x="15331" y="11221"/>
                </a:moveTo>
                <a:lnTo>
                  <a:pt x="15331" y="12564"/>
                </a:lnTo>
                <a:lnTo>
                  <a:pt x="16777" y="12564"/>
                </a:lnTo>
                <a:lnTo>
                  <a:pt x="16777" y="11221"/>
                </a:lnTo>
                <a:lnTo>
                  <a:pt x="15331" y="11221"/>
                </a:lnTo>
                <a:close/>
                <a:moveTo>
                  <a:pt x="17960" y="11221"/>
                </a:moveTo>
                <a:lnTo>
                  <a:pt x="17960" y="12564"/>
                </a:lnTo>
                <a:lnTo>
                  <a:pt x="19406" y="12564"/>
                </a:lnTo>
                <a:lnTo>
                  <a:pt x="19406" y="11221"/>
                </a:lnTo>
                <a:lnTo>
                  <a:pt x="17960" y="11221"/>
                </a:lnTo>
                <a:close/>
                <a:moveTo>
                  <a:pt x="2194" y="13377"/>
                </a:moveTo>
                <a:lnTo>
                  <a:pt x="2194" y="14717"/>
                </a:lnTo>
                <a:lnTo>
                  <a:pt x="3640" y="14717"/>
                </a:lnTo>
                <a:lnTo>
                  <a:pt x="3640" y="13377"/>
                </a:lnTo>
                <a:lnTo>
                  <a:pt x="2194" y="13377"/>
                </a:lnTo>
                <a:close/>
                <a:moveTo>
                  <a:pt x="4823" y="13377"/>
                </a:moveTo>
                <a:lnTo>
                  <a:pt x="4823" y="14717"/>
                </a:lnTo>
                <a:lnTo>
                  <a:pt x="6269" y="14717"/>
                </a:lnTo>
                <a:lnTo>
                  <a:pt x="6269" y="13377"/>
                </a:lnTo>
                <a:lnTo>
                  <a:pt x="4823" y="13377"/>
                </a:lnTo>
                <a:close/>
                <a:moveTo>
                  <a:pt x="7452" y="13377"/>
                </a:moveTo>
                <a:lnTo>
                  <a:pt x="7452" y="14717"/>
                </a:lnTo>
                <a:lnTo>
                  <a:pt x="8898" y="14717"/>
                </a:lnTo>
                <a:lnTo>
                  <a:pt x="8898" y="13377"/>
                </a:lnTo>
                <a:lnTo>
                  <a:pt x="7452" y="13377"/>
                </a:lnTo>
                <a:close/>
                <a:moveTo>
                  <a:pt x="10076" y="13377"/>
                </a:moveTo>
                <a:lnTo>
                  <a:pt x="10076" y="14717"/>
                </a:lnTo>
                <a:lnTo>
                  <a:pt x="11521" y="14717"/>
                </a:lnTo>
                <a:lnTo>
                  <a:pt x="11521" y="13377"/>
                </a:lnTo>
                <a:lnTo>
                  <a:pt x="10076" y="13377"/>
                </a:lnTo>
                <a:close/>
                <a:moveTo>
                  <a:pt x="12705" y="13377"/>
                </a:moveTo>
                <a:lnTo>
                  <a:pt x="12705" y="14717"/>
                </a:lnTo>
                <a:lnTo>
                  <a:pt x="14150" y="14717"/>
                </a:lnTo>
                <a:lnTo>
                  <a:pt x="14150" y="13377"/>
                </a:lnTo>
                <a:lnTo>
                  <a:pt x="12705" y="13377"/>
                </a:lnTo>
                <a:close/>
                <a:moveTo>
                  <a:pt x="15331" y="13377"/>
                </a:moveTo>
                <a:lnTo>
                  <a:pt x="15331" y="14717"/>
                </a:lnTo>
                <a:lnTo>
                  <a:pt x="16777" y="14717"/>
                </a:lnTo>
                <a:lnTo>
                  <a:pt x="16777" y="13377"/>
                </a:lnTo>
                <a:lnTo>
                  <a:pt x="15331" y="13377"/>
                </a:lnTo>
                <a:close/>
                <a:moveTo>
                  <a:pt x="17960" y="13377"/>
                </a:moveTo>
                <a:lnTo>
                  <a:pt x="17960" y="14717"/>
                </a:lnTo>
                <a:lnTo>
                  <a:pt x="19406" y="14717"/>
                </a:lnTo>
                <a:lnTo>
                  <a:pt x="19406" y="13377"/>
                </a:lnTo>
                <a:lnTo>
                  <a:pt x="17960" y="13377"/>
                </a:lnTo>
                <a:close/>
                <a:moveTo>
                  <a:pt x="2194" y="15530"/>
                </a:moveTo>
                <a:lnTo>
                  <a:pt x="2194" y="16870"/>
                </a:lnTo>
                <a:lnTo>
                  <a:pt x="3640" y="16870"/>
                </a:lnTo>
                <a:lnTo>
                  <a:pt x="3640" y="15530"/>
                </a:lnTo>
                <a:lnTo>
                  <a:pt x="2194" y="15530"/>
                </a:lnTo>
                <a:close/>
                <a:moveTo>
                  <a:pt x="4823" y="15530"/>
                </a:moveTo>
                <a:lnTo>
                  <a:pt x="4823" y="16870"/>
                </a:lnTo>
                <a:lnTo>
                  <a:pt x="6269" y="16870"/>
                </a:lnTo>
                <a:lnTo>
                  <a:pt x="6269" y="15530"/>
                </a:lnTo>
                <a:lnTo>
                  <a:pt x="4823" y="15530"/>
                </a:lnTo>
                <a:close/>
                <a:moveTo>
                  <a:pt x="7452" y="15530"/>
                </a:moveTo>
                <a:lnTo>
                  <a:pt x="7452" y="16870"/>
                </a:lnTo>
                <a:lnTo>
                  <a:pt x="8898" y="16870"/>
                </a:lnTo>
                <a:lnTo>
                  <a:pt x="8898" y="15530"/>
                </a:lnTo>
                <a:lnTo>
                  <a:pt x="7452" y="15530"/>
                </a:lnTo>
                <a:close/>
                <a:moveTo>
                  <a:pt x="10076" y="15530"/>
                </a:moveTo>
                <a:lnTo>
                  <a:pt x="10076" y="16870"/>
                </a:lnTo>
                <a:lnTo>
                  <a:pt x="11521" y="16870"/>
                </a:lnTo>
                <a:lnTo>
                  <a:pt x="11521" y="15530"/>
                </a:lnTo>
                <a:lnTo>
                  <a:pt x="10076" y="15530"/>
                </a:lnTo>
                <a:close/>
                <a:moveTo>
                  <a:pt x="12705" y="15530"/>
                </a:moveTo>
                <a:lnTo>
                  <a:pt x="12705" y="16870"/>
                </a:lnTo>
                <a:lnTo>
                  <a:pt x="14150" y="16870"/>
                </a:lnTo>
                <a:lnTo>
                  <a:pt x="14150" y="15530"/>
                </a:lnTo>
                <a:lnTo>
                  <a:pt x="12705" y="15530"/>
                </a:lnTo>
                <a:close/>
                <a:moveTo>
                  <a:pt x="15331" y="15530"/>
                </a:moveTo>
                <a:lnTo>
                  <a:pt x="15331" y="16870"/>
                </a:lnTo>
                <a:lnTo>
                  <a:pt x="16777" y="16870"/>
                </a:lnTo>
                <a:lnTo>
                  <a:pt x="16777" y="15530"/>
                </a:lnTo>
                <a:lnTo>
                  <a:pt x="15331" y="15530"/>
                </a:lnTo>
                <a:close/>
                <a:moveTo>
                  <a:pt x="17960" y="15530"/>
                </a:moveTo>
                <a:lnTo>
                  <a:pt x="17960" y="16870"/>
                </a:lnTo>
                <a:lnTo>
                  <a:pt x="19406" y="16870"/>
                </a:lnTo>
                <a:lnTo>
                  <a:pt x="19406" y="15530"/>
                </a:lnTo>
                <a:lnTo>
                  <a:pt x="17960" y="15530"/>
                </a:lnTo>
                <a:close/>
                <a:moveTo>
                  <a:pt x="2194" y="17683"/>
                </a:moveTo>
                <a:lnTo>
                  <a:pt x="2194" y="19023"/>
                </a:lnTo>
                <a:lnTo>
                  <a:pt x="3640" y="19023"/>
                </a:lnTo>
                <a:lnTo>
                  <a:pt x="3640" y="17683"/>
                </a:lnTo>
                <a:lnTo>
                  <a:pt x="2194" y="17683"/>
                </a:lnTo>
                <a:close/>
                <a:moveTo>
                  <a:pt x="4823" y="17683"/>
                </a:moveTo>
                <a:lnTo>
                  <a:pt x="4823" y="19023"/>
                </a:lnTo>
                <a:lnTo>
                  <a:pt x="6269" y="19023"/>
                </a:lnTo>
                <a:lnTo>
                  <a:pt x="6269" y="17683"/>
                </a:lnTo>
                <a:lnTo>
                  <a:pt x="4823" y="17683"/>
                </a:lnTo>
                <a:close/>
                <a:moveTo>
                  <a:pt x="7452" y="17683"/>
                </a:moveTo>
                <a:lnTo>
                  <a:pt x="7452" y="19023"/>
                </a:lnTo>
                <a:lnTo>
                  <a:pt x="8898" y="19023"/>
                </a:lnTo>
                <a:lnTo>
                  <a:pt x="8898" y="17683"/>
                </a:lnTo>
                <a:lnTo>
                  <a:pt x="7452" y="17683"/>
                </a:lnTo>
                <a:close/>
                <a:moveTo>
                  <a:pt x="10076" y="17683"/>
                </a:moveTo>
                <a:lnTo>
                  <a:pt x="10076" y="19023"/>
                </a:lnTo>
                <a:lnTo>
                  <a:pt x="11521" y="19023"/>
                </a:lnTo>
                <a:lnTo>
                  <a:pt x="11521" y="17683"/>
                </a:lnTo>
                <a:lnTo>
                  <a:pt x="10076" y="17683"/>
                </a:lnTo>
                <a:close/>
                <a:moveTo>
                  <a:pt x="12705" y="17683"/>
                </a:moveTo>
                <a:lnTo>
                  <a:pt x="12705" y="19023"/>
                </a:lnTo>
                <a:lnTo>
                  <a:pt x="14150" y="19023"/>
                </a:lnTo>
                <a:lnTo>
                  <a:pt x="14150" y="17683"/>
                </a:lnTo>
                <a:lnTo>
                  <a:pt x="12705" y="17683"/>
                </a:lnTo>
                <a:close/>
                <a:moveTo>
                  <a:pt x="15331" y="17683"/>
                </a:moveTo>
                <a:lnTo>
                  <a:pt x="15331" y="19023"/>
                </a:lnTo>
                <a:lnTo>
                  <a:pt x="16777" y="19023"/>
                </a:lnTo>
                <a:lnTo>
                  <a:pt x="16777" y="17683"/>
                </a:lnTo>
                <a:lnTo>
                  <a:pt x="15331" y="17683"/>
                </a:lnTo>
                <a:close/>
              </a:path>
            </a:pathLst>
          </a:custGeom>
          <a:solidFill>
            <a:srgbClr val="124A7B"/>
          </a:solidFill>
          <a:ln w="12700">
            <a:miter lim="400000"/>
          </a:ln>
        </p:spPr>
        <p:txBody>
          <a:bodyPr lIns="71437" tIns="71437" rIns="71437" bIns="71437" anchor="ctr"/>
          <a:lstStyle/>
          <a:p>
            <a:pPr>
              <a:defRPr sz="3200">
                <a:solidFill>
                  <a:srgbClr val="FFFFFF"/>
                </a:solidFill>
                <a:latin typeface="+mn-lt"/>
                <a:ea typeface="+mn-ea"/>
                <a:cs typeface="+mn-cs"/>
                <a:sym typeface="Helvetica Light"/>
              </a:defRPr>
            </a:pPr>
            <a:endParaRPr dirty="0">
              <a:solidFill>
                <a:srgbClr val="002060"/>
              </a:solidFill>
            </a:endParaRPr>
          </a:p>
        </p:txBody>
      </p:sp>
      <p:sp>
        <p:nvSpPr>
          <p:cNvPr id="9" name="TextBox 8">
            <a:extLst>
              <a:ext uri="{FF2B5EF4-FFF2-40B4-BE49-F238E27FC236}">
                <a16:creationId xmlns:a16="http://schemas.microsoft.com/office/drawing/2014/main" id="{D201B518-497A-4DF7-A56D-EEFC694FC106}"/>
              </a:ext>
            </a:extLst>
          </p:cNvPr>
          <p:cNvSpPr txBox="1"/>
          <p:nvPr/>
        </p:nvSpPr>
        <p:spPr>
          <a:xfrm>
            <a:off x="2567716" y="2027416"/>
            <a:ext cx="2986373" cy="1200329"/>
          </a:xfrm>
          <a:prstGeom prst="rect">
            <a:avLst/>
          </a:prstGeom>
          <a:noFill/>
        </p:spPr>
        <p:txBody>
          <a:bodyPr wrap="square" rtlCol="0">
            <a:spAutoFit/>
          </a:bodyPr>
          <a:lstStyle/>
          <a:p>
            <a:r>
              <a:rPr lang="en-US" b="1" dirty="0">
                <a:latin typeface="Arial Nova Cond" panose="020B0506020202020204" pitchFamily="34" charset="0"/>
              </a:rPr>
              <a:t>BENEFIT GUIDE</a:t>
            </a:r>
          </a:p>
          <a:p>
            <a:pPr marL="285750" indent="-285750">
              <a:buFontTx/>
              <a:buChar char="-"/>
            </a:pPr>
            <a:r>
              <a:rPr lang="en-US" dirty="0">
                <a:latin typeface="Arial Nova Cond" panose="020B0506020202020204" pitchFamily="34" charset="0"/>
              </a:rPr>
              <a:t>Emailed &amp; Posted on the Web Benefits Portal </a:t>
            </a:r>
          </a:p>
          <a:p>
            <a:r>
              <a:rPr lang="en-US" dirty="0">
                <a:latin typeface="Arial Nova Cond" panose="020B0506020202020204" pitchFamily="34" charset="0"/>
              </a:rPr>
              <a:t> </a:t>
            </a:r>
          </a:p>
        </p:txBody>
      </p:sp>
      <p:sp>
        <p:nvSpPr>
          <p:cNvPr id="10" name="TextBox 9">
            <a:extLst>
              <a:ext uri="{FF2B5EF4-FFF2-40B4-BE49-F238E27FC236}">
                <a16:creationId xmlns:a16="http://schemas.microsoft.com/office/drawing/2014/main" id="{BCF9A926-C8B4-4036-B2DA-8A6A4662C4C0}"/>
              </a:ext>
            </a:extLst>
          </p:cNvPr>
          <p:cNvSpPr txBox="1"/>
          <p:nvPr/>
        </p:nvSpPr>
        <p:spPr>
          <a:xfrm>
            <a:off x="2480131" y="3609518"/>
            <a:ext cx="3244394" cy="2585323"/>
          </a:xfrm>
          <a:prstGeom prst="rect">
            <a:avLst/>
          </a:prstGeom>
          <a:noFill/>
        </p:spPr>
        <p:txBody>
          <a:bodyPr wrap="square" rtlCol="0">
            <a:spAutoFit/>
          </a:bodyPr>
          <a:lstStyle/>
          <a:p>
            <a:r>
              <a:rPr lang="en-US" b="1" dirty="0">
                <a:latin typeface="Arial Nova Cond" panose="020B0506020202020204" pitchFamily="34" charset="0"/>
              </a:rPr>
              <a:t>IN-PERSON BENEFIT MEETINGS</a:t>
            </a:r>
          </a:p>
          <a:p>
            <a:pPr marL="285750" indent="-285750">
              <a:buFontTx/>
              <a:buChar char="-"/>
            </a:pPr>
            <a:r>
              <a:rPr lang="en-US" dirty="0">
                <a:latin typeface="Arial Nova Cond" panose="020B0506020202020204" pitchFamily="34" charset="0"/>
              </a:rPr>
              <a:t>Wednesday, August 21 at 10:00 AM (Annex)</a:t>
            </a:r>
          </a:p>
          <a:p>
            <a:pPr marL="285750" indent="-285750">
              <a:buFontTx/>
              <a:buChar char="-"/>
            </a:pPr>
            <a:r>
              <a:rPr lang="en-US" dirty="0">
                <a:latin typeface="Arial Nova Cond" panose="020B0506020202020204" pitchFamily="34" charset="0"/>
              </a:rPr>
              <a:t>Thursday, August 22 at 10:00 AM (Fire Station) 	</a:t>
            </a:r>
          </a:p>
          <a:p>
            <a:pPr marL="285750" indent="-285750">
              <a:buFontTx/>
              <a:buChar char="-"/>
            </a:pPr>
            <a:r>
              <a:rPr lang="en-US" dirty="0">
                <a:latin typeface="Arial Nova Cond" panose="020B0506020202020204" pitchFamily="34" charset="0"/>
              </a:rPr>
              <a:t>Monday, August 26 at 2:30 PM (Fire Station)</a:t>
            </a:r>
          </a:p>
          <a:p>
            <a:pPr marL="285750" indent="-285750">
              <a:buFontTx/>
              <a:buChar char="-"/>
            </a:pPr>
            <a:endParaRPr lang="en-US" dirty="0">
              <a:latin typeface="Arial Nova Cond" panose="020B0506020202020204" pitchFamily="34" charset="0"/>
            </a:endParaRPr>
          </a:p>
          <a:p>
            <a:pPr marL="285750" indent="-285750">
              <a:buFontTx/>
              <a:buChar char="-"/>
            </a:pPr>
            <a:endParaRPr lang="en-US" dirty="0">
              <a:latin typeface="Arial Nova Cond" panose="020B0506020202020204" pitchFamily="34" charset="0"/>
            </a:endParaRPr>
          </a:p>
        </p:txBody>
      </p:sp>
      <p:sp>
        <p:nvSpPr>
          <p:cNvPr id="12" name="TextBox 11">
            <a:extLst>
              <a:ext uri="{FF2B5EF4-FFF2-40B4-BE49-F238E27FC236}">
                <a16:creationId xmlns:a16="http://schemas.microsoft.com/office/drawing/2014/main" id="{B7E387CB-8B4E-451F-A1B9-D55D2AD89A94}"/>
              </a:ext>
            </a:extLst>
          </p:cNvPr>
          <p:cNvSpPr txBox="1"/>
          <p:nvPr/>
        </p:nvSpPr>
        <p:spPr>
          <a:xfrm>
            <a:off x="7455276" y="3589489"/>
            <a:ext cx="3823753" cy="2308324"/>
          </a:xfrm>
          <a:prstGeom prst="rect">
            <a:avLst/>
          </a:prstGeom>
          <a:noFill/>
        </p:spPr>
        <p:txBody>
          <a:bodyPr wrap="square" rtlCol="0">
            <a:spAutoFit/>
          </a:bodyPr>
          <a:lstStyle/>
          <a:p>
            <a:r>
              <a:rPr lang="en-US" b="1" dirty="0">
                <a:latin typeface="Arial Nova Cond" panose="020B0506020202020204" pitchFamily="34" charset="0"/>
              </a:rPr>
              <a:t>Q&amp;A</a:t>
            </a:r>
          </a:p>
          <a:p>
            <a:pPr marL="285750" indent="-285750">
              <a:buFontTx/>
              <a:buChar char="-"/>
            </a:pPr>
            <a:r>
              <a:rPr lang="en-US" dirty="0">
                <a:latin typeface="Arial Nova Cond" panose="020B0506020202020204" pitchFamily="34" charset="0"/>
              </a:rPr>
              <a:t>Have a question? We are available after the benefit meetings and webinars to respond to your individual questions.  </a:t>
            </a:r>
          </a:p>
          <a:p>
            <a:pPr marL="285750" indent="-285750">
              <a:buFontTx/>
              <a:buChar char="-"/>
            </a:pPr>
            <a:endParaRPr lang="en-US" dirty="0">
              <a:latin typeface="Arial Nova Cond" panose="020B0506020202020204" pitchFamily="34" charset="0"/>
            </a:endParaRPr>
          </a:p>
          <a:p>
            <a:pPr marL="285750" indent="-285750">
              <a:buFontTx/>
              <a:buChar char="-"/>
            </a:pPr>
            <a:r>
              <a:rPr lang="en-US" dirty="0">
                <a:latin typeface="Arial Nova Cond" panose="020B0506020202020204" pitchFamily="34" charset="0"/>
              </a:rPr>
              <a:t>Call or email: 678-540-1428 or  </a:t>
            </a:r>
            <a:r>
              <a:rPr lang="en-US" dirty="0">
                <a:latin typeface="Arial Nova Cond" panose="020B0506020202020204" pitchFamily="34" charset="0"/>
                <a:hlinkClick r:id="rId2"/>
              </a:rPr>
              <a:t>woodstock@a2benefits.com</a:t>
            </a:r>
            <a:r>
              <a:rPr lang="en-US" dirty="0">
                <a:latin typeface="Arial Nova Cond" panose="020B0506020202020204" pitchFamily="34" charset="0"/>
              </a:rPr>
              <a:t>  </a:t>
            </a:r>
            <a:r>
              <a:rPr lang="en-US" b="1" dirty="0">
                <a:latin typeface="Arial Nova Cond" panose="020B0506020202020204" pitchFamily="34" charset="0"/>
              </a:rPr>
              <a:t> </a:t>
            </a:r>
            <a:endParaRPr lang="en-US" dirty="0">
              <a:latin typeface="Arial Nova Cond" panose="020B0506020202020204" pitchFamily="34" charset="0"/>
            </a:endParaRPr>
          </a:p>
        </p:txBody>
      </p:sp>
      <p:pic>
        <p:nvPicPr>
          <p:cNvPr id="13" name="Graphic 12" descr="Closed book">
            <a:extLst>
              <a:ext uri="{FF2B5EF4-FFF2-40B4-BE49-F238E27FC236}">
                <a16:creationId xmlns:a16="http://schemas.microsoft.com/office/drawing/2014/main" id="{11AC0A33-11F8-4E0D-A5C8-9FA886453C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71241" y="1690688"/>
            <a:ext cx="1453376" cy="1453376"/>
          </a:xfrm>
          <a:prstGeom prst="rect">
            <a:avLst/>
          </a:prstGeom>
        </p:spPr>
      </p:pic>
      <p:sp>
        <p:nvSpPr>
          <p:cNvPr id="11" name="Shape 937">
            <a:extLst>
              <a:ext uri="{FF2B5EF4-FFF2-40B4-BE49-F238E27FC236}">
                <a16:creationId xmlns:a16="http://schemas.microsoft.com/office/drawing/2014/main" id="{56174234-396C-4AE0-DC89-E65AC578A4D4}"/>
              </a:ext>
            </a:extLst>
          </p:cNvPr>
          <p:cNvSpPr>
            <a:spLocks noChangeAspect="1"/>
          </p:cNvSpPr>
          <p:nvPr/>
        </p:nvSpPr>
        <p:spPr>
          <a:xfrm>
            <a:off x="5960120" y="1803688"/>
            <a:ext cx="1453376" cy="1001782"/>
          </a:xfrm>
          <a:custGeom>
            <a:avLst/>
            <a:gdLst/>
            <a:ahLst/>
            <a:cxnLst>
              <a:cxn ang="0">
                <a:pos x="wd2" y="hd2"/>
              </a:cxn>
              <a:cxn ang="5400000">
                <a:pos x="wd2" y="hd2"/>
              </a:cxn>
              <a:cxn ang="10800000">
                <a:pos x="wd2" y="hd2"/>
              </a:cxn>
              <a:cxn ang="16200000">
                <a:pos x="wd2" y="hd2"/>
              </a:cxn>
            </a:cxnLst>
            <a:rect l="0" t="0" r="r" b="b"/>
            <a:pathLst>
              <a:path w="21600" h="21600" extrusionOk="0">
                <a:moveTo>
                  <a:pt x="17467" y="0"/>
                </a:moveTo>
                <a:cubicBezTo>
                  <a:pt x="17203" y="748"/>
                  <a:pt x="16959" y="1512"/>
                  <a:pt x="16722" y="2282"/>
                </a:cubicBezTo>
                <a:cubicBezTo>
                  <a:pt x="16238" y="2265"/>
                  <a:pt x="15749" y="2398"/>
                  <a:pt x="15282" y="2703"/>
                </a:cubicBezTo>
                <a:cubicBezTo>
                  <a:pt x="14857" y="2128"/>
                  <a:pt x="14426" y="1565"/>
                  <a:pt x="13983" y="1025"/>
                </a:cubicBezTo>
                <a:lnTo>
                  <a:pt x="12820" y="2514"/>
                </a:lnTo>
                <a:cubicBezTo>
                  <a:pt x="13133" y="3217"/>
                  <a:pt x="13467" y="3906"/>
                  <a:pt x="13807" y="4587"/>
                </a:cubicBezTo>
                <a:cubicBezTo>
                  <a:pt x="13548" y="5205"/>
                  <a:pt x="13387" y="5896"/>
                  <a:pt x="13336" y="6616"/>
                </a:cubicBezTo>
                <a:cubicBezTo>
                  <a:pt x="12782" y="6861"/>
                  <a:pt x="12230" y="7119"/>
                  <a:pt x="11688" y="7406"/>
                </a:cubicBezTo>
                <a:lnTo>
                  <a:pt x="11997" y="9611"/>
                </a:lnTo>
                <a:cubicBezTo>
                  <a:pt x="12574" y="9568"/>
                  <a:pt x="13152" y="9496"/>
                  <a:pt x="13729" y="9409"/>
                </a:cubicBezTo>
                <a:cubicBezTo>
                  <a:pt x="13976" y="10062"/>
                  <a:pt x="14312" y="10594"/>
                  <a:pt x="14706" y="11004"/>
                </a:cubicBezTo>
                <a:cubicBezTo>
                  <a:pt x="14574" y="11826"/>
                  <a:pt x="14452" y="12650"/>
                  <a:pt x="14351" y="13478"/>
                </a:cubicBezTo>
                <a:lnTo>
                  <a:pt x="15823" y="14194"/>
                </a:lnTo>
                <a:cubicBezTo>
                  <a:pt x="16087" y="13446"/>
                  <a:pt x="16332" y="12683"/>
                  <a:pt x="16569" y="11913"/>
                </a:cubicBezTo>
                <a:cubicBezTo>
                  <a:pt x="17052" y="11930"/>
                  <a:pt x="17541" y="11797"/>
                  <a:pt x="18009" y="11491"/>
                </a:cubicBezTo>
                <a:cubicBezTo>
                  <a:pt x="18433" y="12067"/>
                  <a:pt x="18864" y="12630"/>
                  <a:pt x="19307" y="13170"/>
                </a:cubicBezTo>
                <a:lnTo>
                  <a:pt x="20471" y="11681"/>
                </a:lnTo>
                <a:cubicBezTo>
                  <a:pt x="20157" y="10977"/>
                  <a:pt x="19823" y="10288"/>
                  <a:pt x="19483" y="9608"/>
                </a:cubicBezTo>
                <a:cubicBezTo>
                  <a:pt x="19743" y="8989"/>
                  <a:pt x="19904" y="8298"/>
                  <a:pt x="19954" y="7578"/>
                </a:cubicBezTo>
                <a:cubicBezTo>
                  <a:pt x="20508" y="7333"/>
                  <a:pt x="21058" y="7075"/>
                  <a:pt x="21600" y="6789"/>
                </a:cubicBezTo>
                <a:lnTo>
                  <a:pt x="21294" y="4583"/>
                </a:lnTo>
                <a:cubicBezTo>
                  <a:pt x="20716" y="4626"/>
                  <a:pt x="20138" y="4698"/>
                  <a:pt x="19561" y="4786"/>
                </a:cubicBezTo>
                <a:cubicBezTo>
                  <a:pt x="19315" y="4133"/>
                  <a:pt x="18978" y="3600"/>
                  <a:pt x="18585" y="3190"/>
                </a:cubicBezTo>
                <a:cubicBezTo>
                  <a:pt x="18716" y="2368"/>
                  <a:pt x="18838" y="1545"/>
                  <a:pt x="18939" y="716"/>
                </a:cubicBezTo>
                <a:lnTo>
                  <a:pt x="17467" y="0"/>
                </a:lnTo>
                <a:close/>
                <a:moveTo>
                  <a:pt x="5699" y="1950"/>
                </a:moveTo>
                <a:cubicBezTo>
                  <a:pt x="5596" y="2941"/>
                  <a:pt x="5514" y="3938"/>
                  <a:pt x="5443" y="4938"/>
                </a:cubicBezTo>
                <a:cubicBezTo>
                  <a:pt x="5076" y="5088"/>
                  <a:pt x="4719" y="5305"/>
                  <a:pt x="4380" y="5582"/>
                </a:cubicBezTo>
                <a:cubicBezTo>
                  <a:pt x="3842" y="4947"/>
                  <a:pt x="3299" y="4324"/>
                  <a:pt x="2743" y="3728"/>
                </a:cubicBezTo>
                <a:lnTo>
                  <a:pt x="1225" y="5930"/>
                </a:lnTo>
                <a:cubicBezTo>
                  <a:pt x="1636" y="6736"/>
                  <a:pt x="2066" y="7524"/>
                  <a:pt x="2503" y="8304"/>
                </a:cubicBezTo>
                <a:cubicBezTo>
                  <a:pt x="2313" y="8797"/>
                  <a:pt x="2163" y="9314"/>
                  <a:pt x="2060" y="9847"/>
                </a:cubicBezTo>
                <a:cubicBezTo>
                  <a:pt x="1371" y="9950"/>
                  <a:pt x="683" y="10069"/>
                  <a:pt x="0" y="10218"/>
                </a:cubicBezTo>
                <a:lnTo>
                  <a:pt x="0" y="13332"/>
                </a:lnTo>
                <a:cubicBezTo>
                  <a:pt x="683" y="13481"/>
                  <a:pt x="1371" y="13597"/>
                  <a:pt x="2060" y="13700"/>
                </a:cubicBezTo>
                <a:cubicBezTo>
                  <a:pt x="2163" y="14235"/>
                  <a:pt x="2312" y="14751"/>
                  <a:pt x="2503" y="15246"/>
                </a:cubicBezTo>
                <a:cubicBezTo>
                  <a:pt x="2066" y="16026"/>
                  <a:pt x="1636" y="16817"/>
                  <a:pt x="1225" y="17624"/>
                </a:cubicBezTo>
                <a:lnTo>
                  <a:pt x="2743" y="19822"/>
                </a:lnTo>
                <a:cubicBezTo>
                  <a:pt x="3299" y="19226"/>
                  <a:pt x="3842" y="18606"/>
                  <a:pt x="4380" y="17972"/>
                </a:cubicBezTo>
                <a:cubicBezTo>
                  <a:pt x="4720" y="18249"/>
                  <a:pt x="5077" y="18465"/>
                  <a:pt x="5445" y="18615"/>
                </a:cubicBezTo>
                <a:cubicBezTo>
                  <a:pt x="5516" y="19614"/>
                  <a:pt x="5596" y="20610"/>
                  <a:pt x="5699" y="21600"/>
                </a:cubicBezTo>
                <a:lnTo>
                  <a:pt x="7845" y="21600"/>
                </a:lnTo>
                <a:cubicBezTo>
                  <a:pt x="7948" y="20610"/>
                  <a:pt x="8028" y="19614"/>
                  <a:pt x="8099" y="18615"/>
                </a:cubicBezTo>
                <a:cubicBezTo>
                  <a:pt x="8468" y="18465"/>
                  <a:pt x="8824" y="18249"/>
                  <a:pt x="9164" y="17972"/>
                </a:cubicBezTo>
                <a:cubicBezTo>
                  <a:pt x="9702" y="18606"/>
                  <a:pt x="10248" y="19226"/>
                  <a:pt x="10803" y="19822"/>
                </a:cubicBezTo>
                <a:lnTo>
                  <a:pt x="12319" y="17624"/>
                </a:lnTo>
                <a:cubicBezTo>
                  <a:pt x="11908" y="16817"/>
                  <a:pt x="11481" y="16026"/>
                  <a:pt x="11043" y="15246"/>
                </a:cubicBezTo>
                <a:cubicBezTo>
                  <a:pt x="11235" y="14751"/>
                  <a:pt x="11384" y="14235"/>
                  <a:pt x="11487" y="13700"/>
                </a:cubicBezTo>
                <a:cubicBezTo>
                  <a:pt x="12175" y="13597"/>
                  <a:pt x="12862" y="13481"/>
                  <a:pt x="13544" y="13332"/>
                </a:cubicBezTo>
                <a:lnTo>
                  <a:pt x="13544" y="10218"/>
                </a:lnTo>
                <a:cubicBezTo>
                  <a:pt x="12862" y="10069"/>
                  <a:pt x="12175" y="9953"/>
                  <a:pt x="11487" y="9850"/>
                </a:cubicBezTo>
                <a:cubicBezTo>
                  <a:pt x="11384" y="9316"/>
                  <a:pt x="11234" y="8798"/>
                  <a:pt x="11043" y="8304"/>
                </a:cubicBezTo>
                <a:cubicBezTo>
                  <a:pt x="11481" y="7524"/>
                  <a:pt x="11908" y="6736"/>
                  <a:pt x="12319" y="5930"/>
                </a:cubicBezTo>
                <a:lnTo>
                  <a:pt x="10803" y="3728"/>
                </a:lnTo>
                <a:cubicBezTo>
                  <a:pt x="10248" y="4324"/>
                  <a:pt x="9702" y="4947"/>
                  <a:pt x="9164" y="5582"/>
                </a:cubicBezTo>
                <a:cubicBezTo>
                  <a:pt x="8824" y="5304"/>
                  <a:pt x="8468" y="5088"/>
                  <a:pt x="8099" y="4938"/>
                </a:cubicBezTo>
                <a:cubicBezTo>
                  <a:pt x="8028" y="3939"/>
                  <a:pt x="7948" y="2941"/>
                  <a:pt x="7845" y="1950"/>
                </a:cubicBezTo>
                <a:lnTo>
                  <a:pt x="5699" y="1950"/>
                </a:lnTo>
                <a:close/>
                <a:moveTo>
                  <a:pt x="16644" y="5243"/>
                </a:moveTo>
                <a:cubicBezTo>
                  <a:pt x="16971" y="5243"/>
                  <a:pt x="17300" y="5425"/>
                  <a:pt x="17549" y="5787"/>
                </a:cubicBezTo>
                <a:cubicBezTo>
                  <a:pt x="18048" y="6511"/>
                  <a:pt x="18048" y="7683"/>
                  <a:pt x="17549" y="8407"/>
                </a:cubicBezTo>
                <a:cubicBezTo>
                  <a:pt x="17050" y="9131"/>
                  <a:pt x="16240" y="9131"/>
                  <a:pt x="15741" y="8407"/>
                </a:cubicBezTo>
                <a:cubicBezTo>
                  <a:pt x="15242" y="7683"/>
                  <a:pt x="15242" y="6511"/>
                  <a:pt x="15741" y="5787"/>
                </a:cubicBezTo>
                <a:cubicBezTo>
                  <a:pt x="15991" y="5425"/>
                  <a:pt x="16317" y="5243"/>
                  <a:pt x="16644" y="5243"/>
                </a:cubicBezTo>
                <a:close/>
                <a:moveTo>
                  <a:pt x="6773" y="8623"/>
                </a:moveTo>
                <a:cubicBezTo>
                  <a:pt x="7329" y="8623"/>
                  <a:pt x="7885" y="8933"/>
                  <a:pt x="8309" y="9548"/>
                </a:cubicBezTo>
                <a:cubicBezTo>
                  <a:pt x="9158" y="10779"/>
                  <a:pt x="9158" y="12774"/>
                  <a:pt x="8309" y="14005"/>
                </a:cubicBezTo>
                <a:cubicBezTo>
                  <a:pt x="7461" y="15236"/>
                  <a:pt x="6086" y="15236"/>
                  <a:pt x="5237" y="14005"/>
                </a:cubicBezTo>
                <a:cubicBezTo>
                  <a:pt x="4389" y="12774"/>
                  <a:pt x="4389" y="10779"/>
                  <a:pt x="5237" y="9548"/>
                </a:cubicBezTo>
                <a:cubicBezTo>
                  <a:pt x="5661" y="8933"/>
                  <a:pt x="6217" y="8623"/>
                  <a:pt x="6773" y="8623"/>
                </a:cubicBezTo>
                <a:close/>
              </a:path>
            </a:pathLst>
          </a:custGeom>
          <a:solidFill>
            <a:srgbClr val="124A7B"/>
          </a:solidFill>
          <a:ln w="12700">
            <a:miter lim="400000"/>
          </a:ln>
        </p:spPr>
        <p:txBody>
          <a:bodyPr lIns="71437" tIns="71437" rIns="71437" bIns="71437" anchor="ctr"/>
          <a:lstStyle/>
          <a:p>
            <a:pPr>
              <a:defRPr sz="3200">
                <a:solidFill>
                  <a:srgbClr val="FFFFFF"/>
                </a:solidFill>
                <a:latin typeface="+mn-lt"/>
                <a:ea typeface="+mn-ea"/>
                <a:cs typeface="+mn-cs"/>
                <a:sym typeface="Helvetica Light"/>
              </a:defRPr>
            </a:pPr>
            <a:endParaRPr dirty="0">
              <a:solidFill>
                <a:srgbClr val="002060"/>
              </a:solidFill>
            </a:endParaRPr>
          </a:p>
        </p:txBody>
      </p:sp>
      <p:sp>
        <p:nvSpPr>
          <p:cNvPr id="14" name="TextBox 13">
            <a:extLst>
              <a:ext uri="{FF2B5EF4-FFF2-40B4-BE49-F238E27FC236}">
                <a16:creationId xmlns:a16="http://schemas.microsoft.com/office/drawing/2014/main" id="{3FBD4CCD-80D0-00DC-63CA-55ED9EC01028}"/>
              </a:ext>
            </a:extLst>
          </p:cNvPr>
          <p:cNvSpPr txBox="1"/>
          <p:nvPr/>
        </p:nvSpPr>
        <p:spPr>
          <a:xfrm>
            <a:off x="7647479" y="2027416"/>
            <a:ext cx="3458398" cy="646331"/>
          </a:xfrm>
          <a:prstGeom prst="rect">
            <a:avLst/>
          </a:prstGeom>
          <a:noFill/>
        </p:spPr>
        <p:txBody>
          <a:bodyPr wrap="square" rtlCol="0">
            <a:spAutoFit/>
          </a:bodyPr>
          <a:lstStyle/>
          <a:p>
            <a:r>
              <a:rPr lang="en-US" b="1" dirty="0">
                <a:latin typeface="Arial Nova Cond" panose="020B0506020202020204" pitchFamily="34" charset="0"/>
              </a:rPr>
              <a:t>VIRTUAL BENEFIT MEETINGS </a:t>
            </a:r>
          </a:p>
          <a:p>
            <a:pPr marL="285750" indent="-285750">
              <a:buFontTx/>
              <a:buChar char="-"/>
            </a:pPr>
            <a:r>
              <a:rPr lang="en-US" dirty="0">
                <a:latin typeface="Arial Nova Cond" panose="020B0506020202020204" pitchFamily="34" charset="0"/>
              </a:rPr>
              <a:t>Friday, August 23 at 9:00 AM</a:t>
            </a:r>
          </a:p>
        </p:txBody>
      </p:sp>
    </p:spTree>
    <p:extLst>
      <p:ext uri="{BB962C8B-B14F-4D97-AF65-F5344CB8AC3E}">
        <p14:creationId xmlns:p14="http://schemas.microsoft.com/office/powerpoint/2010/main" val="16892459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4BFF96-3346-C080-9CCC-E3294042DE5B}"/>
              </a:ext>
            </a:extLst>
          </p:cNvPr>
          <p:cNvSpPr>
            <a:spLocks noGrp="1"/>
          </p:cNvSpPr>
          <p:nvPr>
            <p:ph type="sldNum" sz="quarter" idx="12"/>
          </p:nvPr>
        </p:nvSpPr>
        <p:spPr/>
        <p:txBody>
          <a:bodyPr/>
          <a:lstStyle/>
          <a:p>
            <a:fld id="{B9CCF627-3D04-48DA-9564-5864B7D60EF7}" type="slidenum">
              <a:rPr lang="en-US" smtClean="0"/>
              <a:t>60</a:t>
            </a:fld>
            <a:endParaRPr lang="en-US" dirty="0"/>
          </a:p>
        </p:txBody>
      </p:sp>
      <p:grpSp>
        <p:nvGrpSpPr>
          <p:cNvPr id="2" name="Group 1">
            <a:extLst>
              <a:ext uri="{FF2B5EF4-FFF2-40B4-BE49-F238E27FC236}">
                <a16:creationId xmlns:a16="http://schemas.microsoft.com/office/drawing/2014/main" id="{4548E3B2-411F-7AF1-9464-C3C6EB6CDBE7}"/>
              </a:ext>
            </a:extLst>
          </p:cNvPr>
          <p:cNvGrpSpPr/>
          <p:nvPr/>
        </p:nvGrpSpPr>
        <p:grpSpPr>
          <a:xfrm>
            <a:off x="0" y="-102336"/>
            <a:ext cx="12369522" cy="9277141"/>
            <a:chOff x="0" y="-102336"/>
            <a:chExt cx="12369522" cy="9277141"/>
          </a:xfrm>
        </p:grpSpPr>
        <p:pic>
          <p:nvPicPr>
            <p:cNvPr id="3" name="Picture 2" descr="A large crowd of people outside&#10;&#10;Description automatically generated">
              <a:extLst>
                <a:ext uri="{FF2B5EF4-FFF2-40B4-BE49-F238E27FC236}">
                  <a16:creationId xmlns:a16="http://schemas.microsoft.com/office/drawing/2014/main" id="{C6C07427-D60E-565A-3908-D2C6AD757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336"/>
              <a:ext cx="12369521" cy="9277141"/>
            </a:xfrm>
            <a:prstGeom prst="rect">
              <a:avLst/>
            </a:prstGeom>
          </p:spPr>
        </p:pic>
        <p:grpSp>
          <p:nvGrpSpPr>
            <p:cNvPr id="5" name="Group 4">
              <a:extLst>
                <a:ext uri="{FF2B5EF4-FFF2-40B4-BE49-F238E27FC236}">
                  <a16:creationId xmlns:a16="http://schemas.microsoft.com/office/drawing/2014/main" id="{CBD1FA77-FD71-F50E-2172-8DE86CB956D5}"/>
                </a:ext>
              </a:extLst>
            </p:cNvPr>
            <p:cNvGrpSpPr/>
            <p:nvPr/>
          </p:nvGrpSpPr>
          <p:grpSpPr>
            <a:xfrm>
              <a:off x="6213219" y="1516569"/>
              <a:ext cx="6156303" cy="3379624"/>
              <a:chOff x="6213219" y="1516569"/>
              <a:chExt cx="6156303" cy="3379624"/>
            </a:xfrm>
          </p:grpSpPr>
          <p:pic>
            <p:nvPicPr>
              <p:cNvPr id="7" name="Picture 4" descr="City of Woodstock, Georgia">
                <a:extLst>
                  <a:ext uri="{FF2B5EF4-FFF2-40B4-BE49-F238E27FC236}">
                    <a16:creationId xmlns:a16="http://schemas.microsoft.com/office/drawing/2014/main" id="{095209C6-DF6C-325C-9AA1-BE3856B47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845" y="1516569"/>
                <a:ext cx="4663366" cy="233168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791FD68-DC18-011A-8686-4964E99CC0B1}"/>
                  </a:ext>
                </a:extLst>
              </p:cNvPr>
              <p:cNvSpPr/>
              <p:nvPr/>
            </p:nvSpPr>
            <p:spPr>
              <a:xfrm>
                <a:off x="6557211" y="3848252"/>
                <a:ext cx="5812310" cy="10479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0CCC842-C9E4-25BE-9789-7E1F20D14BBC}"/>
                  </a:ext>
                </a:extLst>
              </p:cNvPr>
              <p:cNvSpPr txBox="1"/>
              <p:nvPr/>
            </p:nvSpPr>
            <p:spPr>
              <a:xfrm>
                <a:off x="6213219" y="4008732"/>
                <a:ext cx="5356255" cy="707886"/>
              </a:xfrm>
              <a:prstGeom prst="rect">
                <a:avLst/>
              </a:prstGeom>
              <a:noFill/>
            </p:spPr>
            <p:txBody>
              <a:bodyPr wrap="square" rtlCol="0">
                <a:spAutoFit/>
              </a:bodyPr>
              <a:lstStyle/>
              <a:p>
                <a:pPr algn="ctr"/>
                <a:r>
                  <a:rPr lang="en-US" sz="4000" b="1" dirty="0">
                    <a:solidFill>
                      <a:srgbClr val="124A7B"/>
                    </a:solidFill>
                    <a:latin typeface="Arial Nova Cond" panose="020B0506020202020204" pitchFamily="34" charset="0"/>
                  </a:rPr>
                  <a:t>Next Steps</a:t>
                </a:r>
                <a:endParaRPr lang="en-US" dirty="0">
                  <a:solidFill>
                    <a:srgbClr val="124A7B"/>
                  </a:solidFill>
                  <a:latin typeface="Arial Nova Cond" panose="020B0506020202020204" pitchFamily="34" charset="0"/>
                </a:endParaRPr>
              </a:p>
            </p:txBody>
          </p:sp>
          <p:pic>
            <p:nvPicPr>
              <p:cNvPr id="11" name="Picture 10">
                <a:extLst>
                  <a:ext uri="{FF2B5EF4-FFF2-40B4-BE49-F238E27FC236}">
                    <a16:creationId xmlns:a16="http://schemas.microsoft.com/office/drawing/2014/main" id="{F7574A28-6299-0B9C-FCE6-6C9A1EE9776E}"/>
                  </a:ext>
                </a:extLst>
              </p:cNvPr>
              <p:cNvPicPr>
                <a:picLocks noChangeAspect="1"/>
              </p:cNvPicPr>
              <p:nvPr/>
            </p:nvPicPr>
            <p:blipFill>
              <a:blip r:embed="rId4"/>
              <a:stretch>
                <a:fillRect/>
              </a:stretch>
            </p:blipFill>
            <p:spPr>
              <a:xfrm>
                <a:off x="11361211" y="3848250"/>
                <a:ext cx="1008311" cy="1047941"/>
              </a:xfrm>
              <a:prstGeom prst="rect">
                <a:avLst/>
              </a:prstGeom>
            </p:spPr>
          </p:pic>
          <p:pic>
            <p:nvPicPr>
              <p:cNvPr id="12" name="Picture 11">
                <a:extLst>
                  <a:ext uri="{FF2B5EF4-FFF2-40B4-BE49-F238E27FC236}">
                    <a16:creationId xmlns:a16="http://schemas.microsoft.com/office/drawing/2014/main" id="{3AF9BC5E-F118-3172-8707-630E7D07A8AD}"/>
                  </a:ext>
                </a:extLst>
              </p:cNvPr>
              <p:cNvPicPr>
                <a:picLocks noChangeAspect="1"/>
              </p:cNvPicPr>
              <p:nvPr/>
            </p:nvPicPr>
            <p:blipFill>
              <a:blip r:embed="rId5"/>
              <a:stretch>
                <a:fillRect/>
              </a:stretch>
            </p:blipFill>
            <p:spPr>
              <a:xfrm>
                <a:off x="11225481" y="3848248"/>
                <a:ext cx="1144040" cy="1047941"/>
              </a:xfrm>
              <a:prstGeom prst="rect">
                <a:avLst/>
              </a:prstGeom>
            </p:spPr>
          </p:pic>
        </p:grpSp>
      </p:grpSp>
    </p:spTree>
    <p:extLst>
      <p:ext uri="{BB962C8B-B14F-4D97-AF65-F5344CB8AC3E}">
        <p14:creationId xmlns:p14="http://schemas.microsoft.com/office/powerpoint/2010/main" val="25203291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normAutofit/>
          </a:bodyPr>
          <a:lstStyle/>
          <a:p>
            <a:r>
              <a:rPr lang="en-US" dirty="0">
                <a:solidFill>
                  <a:schemeClr val="bg1">
                    <a:lumMod val="65000"/>
                  </a:schemeClr>
                </a:solidFill>
              </a:rPr>
              <a:t>How do I Enroll?</a:t>
            </a:r>
          </a:p>
        </p:txBody>
      </p:sp>
      <p:sp>
        <p:nvSpPr>
          <p:cNvPr id="3" name="Content Placeholder 2">
            <a:extLst>
              <a:ext uri="{FF2B5EF4-FFF2-40B4-BE49-F238E27FC236}">
                <a16:creationId xmlns:a16="http://schemas.microsoft.com/office/drawing/2014/main" id="{2FF7F9BD-0A4C-4C11-9432-6CDBD00DD377}"/>
              </a:ext>
            </a:extLst>
          </p:cNvPr>
          <p:cNvSpPr>
            <a:spLocks noGrp="1"/>
          </p:cNvSpPr>
          <p:nvPr>
            <p:ph idx="1"/>
          </p:nvPr>
        </p:nvSpPr>
        <p:spPr>
          <a:xfrm>
            <a:off x="838199" y="1492414"/>
            <a:ext cx="10375233" cy="4351338"/>
          </a:xfrm>
        </p:spPr>
        <p:txBody>
          <a:bodyPr>
            <a:normAutofit fontScale="77500" lnSpcReduction="20000"/>
          </a:bodyPr>
          <a:lstStyle/>
          <a:p>
            <a:pPr marL="0" indent="0">
              <a:buNone/>
            </a:pPr>
            <a:r>
              <a:rPr lang="en-US" sz="3300" dirty="0"/>
              <a:t>Open Enrollment will take place </a:t>
            </a:r>
            <a:r>
              <a:rPr lang="en-US" sz="3300" b="1" dirty="0">
                <a:solidFill>
                  <a:srgbClr val="124A7B"/>
                </a:solidFill>
                <a:latin typeface="Arial Nova Cond" panose="020B0506020202020204" pitchFamily="34" charset="0"/>
              </a:rPr>
              <a:t>August </a:t>
            </a:r>
            <a:r>
              <a:rPr lang="en-US" sz="3300" b="1" dirty="0">
                <a:solidFill>
                  <a:srgbClr val="124A7B"/>
                </a:solidFill>
              </a:rPr>
              <a:t>21</a:t>
            </a:r>
            <a:r>
              <a:rPr lang="en-US" sz="3300" b="1" dirty="0">
                <a:solidFill>
                  <a:srgbClr val="124A7B"/>
                </a:solidFill>
                <a:latin typeface="Arial Nova Cond" panose="020B0506020202020204" pitchFamily="34" charset="0"/>
              </a:rPr>
              <a:t> through August 29</a:t>
            </a:r>
            <a:endParaRPr lang="en-US" sz="3300" b="1" dirty="0">
              <a:solidFill>
                <a:srgbClr val="124A7B"/>
              </a:solidFill>
            </a:endParaRPr>
          </a:p>
          <a:p>
            <a:r>
              <a:rPr lang="en-US" sz="3300" dirty="0"/>
              <a:t>To enroll in benefits, g</a:t>
            </a:r>
            <a:r>
              <a:rPr lang="pl-PL" sz="3300" dirty="0"/>
              <a:t>o to</a:t>
            </a:r>
            <a:r>
              <a:rPr lang="en-US" sz="3300" dirty="0"/>
              <a:t> </a:t>
            </a:r>
            <a:r>
              <a:rPr lang="pl-PL" b="1" dirty="0">
                <a:solidFill>
                  <a:srgbClr val="124A7B"/>
                </a:solidFill>
              </a:rPr>
              <a:t>https://</a:t>
            </a:r>
            <a:r>
              <a:rPr lang="en-US" b="1" dirty="0">
                <a:solidFill>
                  <a:srgbClr val="124A7B"/>
                </a:solidFill>
              </a:rPr>
              <a:t>employeenavigator.com</a:t>
            </a:r>
            <a:endParaRPr lang="en-US" dirty="0"/>
          </a:p>
          <a:p>
            <a:pPr marL="0" indent="0">
              <a:buNone/>
            </a:pPr>
            <a:r>
              <a:rPr lang="en-US" b="1" dirty="0"/>
              <a:t>New Users</a:t>
            </a:r>
          </a:p>
          <a:p>
            <a:r>
              <a:rPr lang="en-US" dirty="0"/>
              <a:t>Click “Login” located in the top right-hand corner of the Home Page</a:t>
            </a:r>
          </a:p>
          <a:p>
            <a:r>
              <a:rPr lang="en-US" dirty="0"/>
              <a:t>Click on Register as a new use located at the bottom of the login screen and enter the following information to create your username and password:</a:t>
            </a:r>
          </a:p>
          <a:p>
            <a:pPr lvl="1"/>
            <a:r>
              <a:rPr lang="en-US" sz="2100" dirty="0"/>
              <a:t>First Name</a:t>
            </a:r>
          </a:p>
          <a:p>
            <a:pPr lvl="1"/>
            <a:r>
              <a:rPr lang="en-US" sz="2100" dirty="0"/>
              <a:t>Last Name</a:t>
            </a:r>
          </a:p>
          <a:p>
            <a:pPr lvl="1"/>
            <a:r>
              <a:rPr lang="en-US" sz="2100" dirty="0"/>
              <a:t>Company Identifier: cityofwoodstock</a:t>
            </a:r>
          </a:p>
          <a:p>
            <a:pPr lvl="1"/>
            <a:r>
              <a:rPr lang="en-US" sz="2100" dirty="0"/>
              <a:t>Last 4 digits of your social security number</a:t>
            </a:r>
          </a:p>
          <a:p>
            <a:pPr lvl="1"/>
            <a:r>
              <a:rPr lang="en-US" sz="2100" dirty="0"/>
              <a:t>Date of Birth</a:t>
            </a:r>
          </a:p>
          <a:p>
            <a:pPr marL="0" indent="0">
              <a:buNone/>
            </a:pPr>
            <a:r>
              <a:rPr lang="en-US" b="1" dirty="0"/>
              <a:t>Existing Users </a:t>
            </a:r>
          </a:p>
          <a:p>
            <a:r>
              <a:rPr lang="en-US" dirty="0"/>
              <a:t>If you have forgotten your Username or Password, please click the “Forgot Username” or “Forgot Password” link on the LOG IN screen.</a:t>
            </a:r>
          </a:p>
          <a:p>
            <a:endParaRPr lang="en-US" sz="2400" dirty="0"/>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61</a:t>
            </a:fld>
            <a:endParaRPr lang="en-US" dirty="0"/>
          </a:p>
        </p:txBody>
      </p:sp>
    </p:spTree>
    <p:extLst>
      <p:ext uri="{BB962C8B-B14F-4D97-AF65-F5344CB8AC3E}">
        <p14:creationId xmlns:p14="http://schemas.microsoft.com/office/powerpoint/2010/main" val="5988156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normAutofit/>
          </a:bodyPr>
          <a:lstStyle/>
          <a:p>
            <a:r>
              <a:rPr lang="en-US" dirty="0">
                <a:solidFill>
                  <a:schemeClr val="bg1">
                    <a:lumMod val="65000"/>
                  </a:schemeClr>
                </a:solidFill>
              </a:rPr>
              <a:t>How do I Enroll?</a:t>
            </a:r>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62</a:t>
            </a:fld>
            <a:endParaRPr lang="en-US" dirty="0"/>
          </a:p>
        </p:txBody>
      </p:sp>
      <p:sp>
        <p:nvSpPr>
          <p:cNvPr id="6" name="Content Placeholder 2">
            <a:extLst>
              <a:ext uri="{FF2B5EF4-FFF2-40B4-BE49-F238E27FC236}">
                <a16:creationId xmlns:a16="http://schemas.microsoft.com/office/drawing/2014/main" id="{361C76A6-E87F-8ECF-374A-36975AF345D8}"/>
              </a:ext>
            </a:extLst>
          </p:cNvPr>
          <p:cNvSpPr>
            <a:spLocks noGrp="1"/>
          </p:cNvSpPr>
          <p:nvPr>
            <p:ph idx="1"/>
          </p:nvPr>
        </p:nvSpPr>
        <p:spPr>
          <a:xfrm>
            <a:off x="838199" y="1492414"/>
            <a:ext cx="10719391" cy="803111"/>
          </a:xfrm>
        </p:spPr>
        <p:txBody>
          <a:bodyPr>
            <a:normAutofit/>
          </a:bodyPr>
          <a:lstStyle/>
          <a:p>
            <a:pPr marL="0" indent="0">
              <a:buNone/>
            </a:pPr>
            <a:r>
              <a:rPr lang="en-US" sz="2400" dirty="0"/>
              <a:t>Click “Start” to review/update your personal information. Follow the prompts to add and review your dependents.</a:t>
            </a:r>
          </a:p>
        </p:txBody>
      </p:sp>
      <p:grpSp>
        <p:nvGrpSpPr>
          <p:cNvPr id="19" name="Group 18">
            <a:extLst>
              <a:ext uri="{FF2B5EF4-FFF2-40B4-BE49-F238E27FC236}">
                <a16:creationId xmlns:a16="http://schemas.microsoft.com/office/drawing/2014/main" id="{E3C2CFF1-3CA9-5D5A-CBFE-2A311BBCCB83}"/>
              </a:ext>
            </a:extLst>
          </p:cNvPr>
          <p:cNvGrpSpPr/>
          <p:nvPr/>
        </p:nvGrpSpPr>
        <p:grpSpPr>
          <a:xfrm>
            <a:off x="5982199" y="2254277"/>
            <a:ext cx="5468054" cy="3287474"/>
            <a:chOff x="6484199" y="2817977"/>
            <a:chExt cx="5468054" cy="3287474"/>
          </a:xfrm>
        </p:grpSpPr>
        <p:pic>
          <p:nvPicPr>
            <p:cNvPr id="12" name="Picture 11">
              <a:extLst>
                <a:ext uri="{FF2B5EF4-FFF2-40B4-BE49-F238E27FC236}">
                  <a16:creationId xmlns:a16="http://schemas.microsoft.com/office/drawing/2014/main" id="{2B2F7AB7-31E7-642C-2320-ED09C2E0C0F6}"/>
                </a:ext>
              </a:extLst>
            </p:cNvPr>
            <p:cNvPicPr>
              <a:picLocks noChangeAspect="1"/>
            </p:cNvPicPr>
            <p:nvPr/>
          </p:nvPicPr>
          <p:blipFill>
            <a:blip r:embed="rId2"/>
            <a:stretch>
              <a:fillRect/>
            </a:stretch>
          </p:blipFill>
          <p:spPr>
            <a:xfrm>
              <a:off x="6484199" y="2817977"/>
              <a:ext cx="5468054" cy="3287474"/>
            </a:xfrm>
            <a:prstGeom prst="rect">
              <a:avLst/>
            </a:prstGeom>
          </p:spPr>
        </p:pic>
        <p:sp>
          <p:nvSpPr>
            <p:cNvPr id="16" name="Arrow: Right 15">
              <a:extLst>
                <a:ext uri="{FF2B5EF4-FFF2-40B4-BE49-F238E27FC236}">
                  <a16:creationId xmlns:a16="http://schemas.microsoft.com/office/drawing/2014/main" id="{C9AEBB2D-A193-E23D-3E0C-1086C5ECF0B7}"/>
                </a:ext>
              </a:extLst>
            </p:cNvPr>
            <p:cNvSpPr/>
            <p:nvPr/>
          </p:nvSpPr>
          <p:spPr>
            <a:xfrm rot="12340637">
              <a:off x="10784757" y="3950675"/>
              <a:ext cx="274320" cy="13716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59078808-E306-788B-8C31-BFB074AEEE5D}"/>
              </a:ext>
            </a:extLst>
          </p:cNvPr>
          <p:cNvGrpSpPr/>
          <p:nvPr/>
        </p:nvGrpSpPr>
        <p:grpSpPr>
          <a:xfrm>
            <a:off x="741747" y="2397074"/>
            <a:ext cx="5067302" cy="3001881"/>
            <a:chOff x="1066600" y="1893969"/>
            <a:chExt cx="5067302" cy="3001881"/>
          </a:xfrm>
        </p:grpSpPr>
        <p:pic>
          <p:nvPicPr>
            <p:cNvPr id="4" name="Picture 3">
              <a:extLst>
                <a:ext uri="{FF2B5EF4-FFF2-40B4-BE49-F238E27FC236}">
                  <a16:creationId xmlns:a16="http://schemas.microsoft.com/office/drawing/2014/main" id="{FB356DDF-1618-1463-CFDB-EF61AF28122F}"/>
                </a:ext>
              </a:extLst>
            </p:cNvPr>
            <p:cNvPicPr>
              <a:picLocks noChangeAspect="1"/>
            </p:cNvPicPr>
            <p:nvPr/>
          </p:nvPicPr>
          <p:blipFill rotWithShape="1">
            <a:blip r:embed="rId3"/>
            <a:srcRect l="11995" t="3787" r="13091"/>
            <a:stretch/>
          </p:blipFill>
          <p:spPr>
            <a:xfrm>
              <a:off x="1066600" y="1893969"/>
              <a:ext cx="5067302" cy="3001881"/>
            </a:xfrm>
            <a:prstGeom prst="rect">
              <a:avLst/>
            </a:prstGeom>
          </p:spPr>
        </p:pic>
        <p:sp>
          <p:nvSpPr>
            <p:cNvPr id="17" name="Arrow: Right 16">
              <a:extLst>
                <a:ext uri="{FF2B5EF4-FFF2-40B4-BE49-F238E27FC236}">
                  <a16:creationId xmlns:a16="http://schemas.microsoft.com/office/drawing/2014/main" id="{440BCCC4-DA1D-D57B-F8C9-A546CC99C83B}"/>
                </a:ext>
              </a:extLst>
            </p:cNvPr>
            <p:cNvSpPr/>
            <p:nvPr/>
          </p:nvSpPr>
          <p:spPr>
            <a:xfrm rot="9385907">
              <a:off x="5805698" y="2454943"/>
              <a:ext cx="274320" cy="13716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846131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normAutofit/>
          </a:bodyPr>
          <a:lstStyle/>
          <a:p>
            <a:r>
              <a:rPr lang="en-US" dirty="0">
                <a:solidFill>
                  <a:schemeClr val="bg1">
                    <a:lumMod val="65000"/>
                  </a:schemeClr>
                </a:solidFill>
              </a:rPr>
              <a:t>How do I Enroll?</a:t>
            </a:r>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63</a:t>
            </a:fld>
            <a:endParaRPr lang="en-US" dirty="0"/>
          </a:p>
        </p:txBody>
      </p:sp>
      <p:sp>
        <p:nvSpPr>
          <p:cNvPr id="8" name="Content Placeholder 2">
            <a:extLst>
              <a:ext uri="{FF2B5EF4-FFF2-40B4-BE49-F238E27FC236}">
                <a16:creationId xmlns:a16="http://schemas.microsoft.com/office/drawing/2014/main" id="{24BA1BCA-BAC6-198A-0806-B16DD08E9FA0}"/>
              </a:ext>
            </a:extLst>
          </p:cNvPr>
          <p:cNvSpPr>
            <a:spLocks noGrp="1"/>
          </p:cNvSpPr>
          <p:nvPr>
            <p:ph idx="1"/>
          </p:nvPr>
        </p:nvSpPr>
        <p:spPr>
          <a:xfrm>
            <a:off x="771507" y="1408333"/>
            <a:ext cx="10719391" cy="803111"/>
          </a:xfrm>
        </p:spPr>
        <p:txBody>
          <a:bodyPr>
            <a:normAutofit/>
          </a:bodyPr>
          <a:lstStyle/>
          <a:p>
            <a:pPr marL="0" indent="0">
              <a:buNone/>
            </a:pPr>
            <a:r>
              <a:rPr lang="en-US" sz="2400" dirty="0"/>
              <a:t>Use the Save &amp; Continue button to view and elect/decline each benefit.</a:t>
            </a:r>
          </a:p>
        </p:txBody>
      </p:sp>
      <p:sp>
        <p:nvSpPr>
          <p:cNvPr id="11" name="Content Placeholder 2">
            <a:extLst>
              <a:ext uri="{FF2B5EF4-FFF2-40B4-BE49-F238E27FC236}">
                <a16:creationId xmlns:a16="http://schemas.microsoft.com/office/drawing/2014/main" id="{B4D2A55C-3330-DB28-D6F2-9297D813F0AF}"/>
              </a:ext>
            </a:extLst>
          </p:cNvPr>
          <p:cNvSpPr txBox="1">
            <a:spLocks/>
          </p:cNvSpPr>
          <p:nvPr/>
        </p:nvSpPr>
        <p:spPr>
          <a:xfrm>
            <a:off x="6798828" y="2146177"/>
            <a:ext cx="4991101" cy="8031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After you make your elections review and sign your enrollment using the button below.</a:t>
            </a:r>
          </a:p>
        </p:txBody>
      </p:sp>
      <p:grpSp>
        <p:nvGrpSpPr>
          <p:cNvPr id="15" name="Group 14">
            <a:extLst>
              <a:ext uri="{FF2B5EF4-FFF2-40B4-BE49-F238E27FC236}">
                <a16:creationId xmlns:a16="http://schemas.microsoft.com/office/drawing/2014/main" id="{2FF1D9CB-6DA5-EEEB-C1C2-EC82F6D59E80}"/>
              </a:ext>
            </a:extLst>
          </p:cNvPr>
          <p:cNvGrpSpPr/>
          <p:nvPr/>
        </p:nvGrpSpPr>
        <p:grpSpPr>
          <a:xfrm>
            <a:off x="6622559" y="3190512"/>
            <a:ext cx="5167370" cy="2520786"/>
            <a:chOff x="6390220" y="3243565"/>
            <a:chExt cx="5167370" cy="2520786"/>
          </a:xfrm>
        </p:grpSpPr>
        <p:pic>
          <p:nvPicPr>
            <p:cNvPr id="10" name="Picture 9">
              <a:extLst>
                <a:ext uri="{FF2B5EF4-FFF2-40B4-BE49-F238E27FC236}">
                  <a16:creationId xmlns:a16="http://schemas.microsoft.com/office/drawing/2014/main" id="{E0E3EBB1-F833-359E-6624-74F4D3C19543}"/>
                </a:ext>
              </a:extLst>
            </p:cNvPr>
            <p:cNvPicPr>
              <a:picLocks noChangeAspect="1"/>
            </p:cNvPicPr>
            <p:nvPr/>
          </p:nvPicPr>
          <p:blipFill>
            <a:blip r:embed="rId2"/>
            <a:stretch>
              <a:fillRect/>
            </a:stretch>
          </p:blipFill>
          <p:spPr>
            <a:xfrm>
              <a:off x="6390220" y="3243565"/>
              <a:ext cx="5167370" cy="2520786"/>
            </a:xfrm>
            <a:prstGeom prst="rect">
              <a:avLst/>
            </a:prstGeom>
          </p:spPr>
        </p:pic>
        <p:sp>
          <p:nvSpPr>
            <p:cNvPr id="12" name="Arrow: Right 11">
              <a:extLst>
                <a:ext uri="{FF2B5EF4-FFF2-40B4-BE49-F238E27FC236}">
                  <a16:creationId xmlns:a16="http://schemas.microsoft.com/office/drawing/2014/main" id="{9544EE83-C74D-FBE9-B0FF-67704967BB01}"/>
                </a:ext>
              </a:extLst>
            </p:cNvPr>
            <p:cNvSpPr/>
            <p:nvPr/>
          </p:nvSpPr>
          <p:spPr>
            <a:xfrm rot="9385907">
              <a:off x="9815726" y="5452364"/>
              <a:ext cx="274320" cy="13716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314B1E8B-34EA-6E69-0581-F9C753523C07}"/>
              </a:ext>
            </a:extLst>
          </p:cNvPr>
          <p:cNvGrpSpPr/>
          <p:nvPr/>
        </p:nvGrpSpPr>
        <p:grpSpPr>
          <a:xfrm>
            <a:off x="675860" y="1884274"/>
            <a:ext cx="5960629" cy="3583617"/>
            <a:chOff x="838198" y="1631005"/>
            <a:chExt cx="5960629" cy="3583617"/>
          </a:xfrm>
        </p:grpSpPr>
        <p:pic>
          <p:nvPicPr>
            <p:cNvPr id="4" name="Picture 3">
              <a:extLst>
                <a:ext uri="{FF2B5EF4-FFF2-40B4-BE49-F238E27FC236}">
                  <a16:creationId xmlns:a16="http://schemas.microsoft.com/office/drawing/2014/main" id="{B0EC9061-4B34-73E2-4F5C-972F2C6C9583}"/>
                </a:ext>
              </a:extLst>
            </p:cNvPr>
            <p:cNvPicPr>
              <a:picLocks noChangeAspect="1"/>
            </p:cNvPicPr>
            <p:nvPr/>
          </p:nvPicPr>
          <p:blipFill>
            <a:blip r:embed="rId3"/>
            <a:stretch>
              <a:fillRect/>
            </a:stretch>
          </p:blipFill>
          <p:spPr>
            <a:xfrm>
              <a:off x="838198" y="1631005"/>
              <a:ext cx="5960629" cy="3583617"/>
            </a:xfrm>
            <a:prstGeom prst="rect">
              <a:avLst/>
            </a:prstGeom>
          </p:spPr>
        </p:pic>
        <p:sp>
          <p:nvSpPr>
            <p:cNvPr id="13" name="Arrow: Right 12">
              <a:extLst>
                <a:ext uri="{FF2B5EF4-FFF2-40B4-BE49-F238E27FC236}">
                  <a16:creationId xmlns:a16="http://schemas.microsoft.com/office/drawing/2014/main" id="{B8639455-DCF8-C96A-5A63-22E01566106C}"/>
                </a:ext>
              </a:extLst>
            </p:cNvPr>
            <p:cNvSpPr/>
            <p:nvPr/>
          </p:nvSpPr>
          <p:spPr>
            <a:xfrm rot="9385907">
              <a:off x="4481726" y="4957063"/>
              <a:ext cx="274320" cy="13716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595028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AD328-E438-4CB8-8875-60585938FFE8}"/>
              </a:ext>
            </a:extLst>
          </p:cNvPr>
          <p:cNvSpPr>
            <a:spLocks noGrp="1"/>
          </p:cNvSpPr>
          <p:nvPr>
            <p:ph type="title"/>
          </p:nvPr>
        </p:nvSpPr>
        <p:spPr/>
        <p:txBody>
          <a:bodyPr/>
          <a:lstStyle/>
          <a:p>
            <a:r>
              <a:rPr lang="en-US" dirty="0">
                <a:solidFill>
                  <a:schemeClr val="bg1">
                    <a:lumMod val="65000"/>
                  </a:schemeClr>
                </a:solidFill>
              </a:rPr>
              <a:t>Next Steps</a:t>
            </a:r>
          </a:p>
        </p:txBody>
      </p:sp>
      <p:sp>
        <p:nvSpPr>
          <p:cNvPr id="3" name="Content Placeholder 2">
            <a:extLst>
              <a:ext uri="{FF2B5EF4-FFF2-40B4-BE49-F238E27FC236}">
                <a16:creationId xmlns:a16="http://schemas.microsoft.com/office/drawing/2014/main" id="{A252D8AB-24B3-470C-9EA0-31CF4352C6DC}"/>
              </a:ext>
            </a:extLst>
          </p:cNvPr>
          <p:cNvSpPr>
            <a:spLocks noGrp="1"/>
          </p:cNvSpPr>
          <p:nvPr>
            <p:ph idx="1"/>
          </p:nvPr>
        </p:nvSpPr>
        <p:spPr>
          <a:xfrm>
            <a:off x="845611" y="1748928"/>
            <a:ext cx="10846380" cy="4412796"/>
          </a:xfrm>
        </p:spPr>
        <p:txBody>
          <a:bodyPr>
            <a:normAutofit/>
          </a:bodyPr>
          <a:lstStyle/>
          <a:p>
            <a:r>
              <a:rPr lang="en-US" sz="2400" dirty="0"/>
              <a:t>Complete your Enrollment on the enrollment website between </a:t>
            </a:r>
            <a:r>
              <a:rPr lang="en-US" sz="2400" b="1" dirty="0">
                <a:solidFill>
                  <a:srgbClr val="124A7B"/>
                </a:solidFill>
                <a:latin typeface="Arial Nova Cond" panose="020B0506020202020204" pitchFamily="34" charset="0"/>
              </a:rPr>
              <a:t>August 21 through August </a:t>
            </a:r>
            <a:r>
              <a:rPr lang="en-US" sz="2400" b="1" dirty="0">
                <a:solidFill>
                  <a:srgbClr val="124A7B"/>
                </a:solidFill>
              </a:rPr>
              <a:t>29</a:t>
            </a:r>
            <a:r>
              <a:rPr lang="en-US" sz="2400" b="1" dirty="0">
                <a:solidFill>
                  <a:srgbClr val="124A7B"/>
                </a:solidFill>
                <a:latin typeface="Arial Nova Cond" panose="020B0506020202020204" pitchFamily="34" charset="0"/>
              </a:rPr>
              <a:t>. </a:t>
            </a:r>
            <a:r>
              <a:rPr lang="en-US" sz="2400" dirty="0"/>
              <a:t>Online </a:t>
            </a:r>
            <a:r>
              <a:rPr lang="en-US" sz="2400" b="1" dirty="0"/>
              <a:t>elections </a:t>
            </a:r>
            <a:r>
              <a:rPr lang="en-US" sz="2400" b="1" u="sng" dirty="0"/>
              <a:t>must</a:t>
            </a:r>
            <a:r>
              <a:rPr lang="en-US" sz="2400" b="1" dirty="0"/>
              <a:t> be made </a:t>
            </a:r>
            <a:r>
              <a:rPr lang="en-US" sz="2400" dirty="0"/>
              <a:t>(even if you are waiving coverage) or you risk loss of coverage. Please carefully review your Benefits Guide and plan information.</a:t>
            </a:r>
            <a:endParaRPr lang="en-US" sz="2400" b="1" dirty="0">
              <a:solidFill>
                <a:srgbClr val="124A7B"/>
              </a:solidFill>
              <a:latin typeface="Arial Nova Cond" panose="020B0506020202020204" pitchFamily="34" charset="0"/>
            </a:endParaRPr>
          </a:p>
          <a:p>
            <a:r>
              <a:rPr lang="en-US" sz="2400" dirty="0"/>
              <a:t>Be sure to check Beneficiaries for Life coverages and complete any applicable EOIs. </a:t>
            </a:r>
          </a:p>
          <a:p>
            <a:r>
              <a:rPr lang="en-US" sz="2400" dirty="0"/>
              <a:t>Don’t forget to re-elect FSA if you’d like to participate again.</a:t>
            </a:r>
          </a:p>
          <a:p>
            <a:r>
              <a:rPr lang="en-US" sz="2400" dirty="0"/>
              <a:t>Call or Email HR or a2 benefits with any questions</a:t>
            </a:r>
          </a:p>
          <a:p>
            <a:pPr lvl="1"/>
            <a:r>
              <a:rPr lang="en-US" dirty="0">
                <a:hlinkClick r:id="rId2"/>
              </a:rPr>
              <a:t>Woodstock@a2benefits.com</a:t>
            </a:r>
            <a:r>
              <a:rPr lang="en-US" dirty="0"/>
              <a:t> or (678) 540-1428</a:t>
            </a:r>
          </a:p>
          <a:p>
            <a:r>
              <a:rPr lang="en-US" sz="2400" dirty="0"/>
              <a:t>You can also visit the benefits portal for information on all your City of Woodstock benefits!  </a:t>
            </a:r>
            <a:r>
              <a:rPr lang="en-US" sz="2400" dirty="0">
                <a:hlinkClick r:id="rId3"/>
              </a:rPr>
              <a:t>https://cowoodstock.a2portal.com/</a:t>
            </a:r>
            <a:r>
              <a:rPr lang="en-US" sz="2400" dirty="0"/>
              <a:t> </a:t>
            </a:r>
          </a:p>
          <a:p>
            <a:endParaRPr lang="en-US" dirty="0"/>
          </a:p>
          <a:p>
            <a:pPr lvl="1"/>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11132F0-03D2-4252-9DB6-8FA3AE20AA1D}"/>
              </a:ext>
            </a:extLst>
          </p:cNvPr>
          <p:cNvSpPr>
            <a:spLocks noGrp="1"/>
          </p:cNvSpPr>
          <p:nvPr>
            <p:ph type="sldNum" sz="quarter" idx="12"/>
          </p:nvPr>
        </p:nvSpPr>
        <p:spPr/>
        <p:txBody>
          <a:bodyPr/>
          <a:lstStyle/>
          <a:p>
            <a:fld id="{B9CCF627-3D04-48DA-9564-5864B7D60EF7}" type="slidenum">
              <a:rPr lang="en-US" smtClean="0"/>
              <a:t>64</a:t>
            </a:fld>
            <a:endParaRPr lang="en-US" dirty="0"/>
          </a:p>
        </p:txBody>
      </p:sp>
      <p:sp>
        <p:nvSpPr>
          <p:cNvPr id="5" name="Shape 849">
            <a:extLst>
              <a:ext uri="{FF2B5EF4-FFF2-40B4-BE49-F238E27FC236}">
                <a16:creationId xmlns:a16="http://schemas.microsoft.com/office/drawing/2014/main" id="{BB8D3B2B-1F9E-481E-962D-DFB5951711AA}"/>
              </a:ext>
            </a:extLst>
          </p:cNvPr>
          <p:cNvSpPr>
            <a:spLocks noChangeAspect="1"/>
          </p:cNvSpPr>
          <p:nvPr/>
        </p:nvSpPr>
        <p:spPr>
          <a:xfrm>
            <a:off x="7657970" y="553806"/>
            <a:ext cx="931514" cy="931578"/>
          </a:xfrm>
          <a:custGeom>
            <a:avLst/>
            <a:gdLst/>
            <a:ahLst/>
            <a:cxnLst>
              <a:cxn ang="0">
                <a:pos x="wd2" y="hd2"/>
              </a:cxn>
              <a:cxn ang="5400000">
                <a:pos x="wd2" y="hd2"/>
              </a:cxn>
              <a:cxn ang="10800000">
                <a:pos x="wd2" y="hd2"/>
              </a:cxn>
              <a:cxn ang="16200000">
                <a:pos x="wd2" y="hd2"/>
              </a:cxn>
            </a:cxnLst>
            <a:rect l="0" t="0" r="r" b="b"/>
            <a:pathLst>
              <a:path w="19679" h="20595" extrusionOk="0">
                <a:moveTo>
                  <a:pt x="9837" y="0"/>
                </a:moveTo>
                <a:cubicBezTo>
                  <a:pt x="7319" y="0"/>
                  <a:pt x="4803" y="1003"/>
                  <a:pt x="2882" y="3014"/>
                </a:cubicBezTo>
                <a:cubicBezTo>
                  <a:pt x="-961" y="7035"/>
                  <a:pt x="-961" y="13557"/>
                  <a:pt x="2882" y="17579"/>
                </a:cubicBezTo>
                <a:cubicBezTo>
                  <a:pt x="6725" y="21600"/>
                  <a:pt x="12953" y="21600"/>
                  <a:pt x="16796" y="17579"/>
                </a:cubicBezTo>
                <a:cubicBezTo>
                  <a:pt x="20639" y="13557"/>
                  <a:pt x="20639" y="7035"/>
                  <a:pt x="16796" y="3014"/>
                </a:cubicBezTo>
                <a:cubicBezTo>
                  <a:pt x="14875" y="1003"/>
                  <a:pt x="12356" y="0"/>
                  <a:pt x="9837" y="0"/>
                </a:cubicBezTo>
                <a:close/>
                <a:moveTo>
                  <a:pt x="9837" y="1160"/>
                </a:moveTo>
                <a:cubicBezTo>
                  <a:pt x="12072" y="1160"/>
                  <a:pt x="14308" y="2054"/>
                  <a:pt x="16012" y="3838"/>
                </a:cubicBezTo>
                <a:cubicBezTo>
                  <a:pt x="19422" y="7406"/>
                  <a:pt x="19422" y="13190"/>
                  <a:pt x="16012" y="16758"/>
                </a:cubicBezTo>
                <a:cubicBezTo>
                  <a:pt x="12603" y="20327"/>
                  <a:pt x="7072" y="20327"/>
                  <a:pt x="3662" y="16758"/>
                </a:cubicBezTo>
                <a:cubicBezTo>
                  <a:pt x="252" y="13190"/>
                  <a:pt x="252" y="7406"/>
                  <a:pt x="3662" y="3838"/>
                </a:cubicBezTo>
                <a:cubicBezTo>
                  <a:pt x="5367" y="2054"/>
                  <a:pt x="7603" y="1160"/>
                  <a:pt x="9837" y="1160"/>
                </a:cubicBezTo>
                <a:close/>
                <a:moveTo>
                  <a:pt x="9841" y="3071"/>
                </a:moveTo>
                <a:cubicBezTo>
                  <a:pt x="9503" y="3071"/>
                  <a:pt x="9228" y="3358"/>
                  <a:pt x="9228" y="3712"/>
                </a:cubicBezTo>
                <a:lnTo>
                  <a:pt x="9228" y="10296"/>
                </a:lnTo>
                <a:cubicBezTo>
                  <a:pt x="9228" y="10336"/>
                  <a:pt x="9244" y="10369"/>
                  <a:pt x="9250" y="10407"/>
                </a:cubicBezTo>
                <a:cubicBezTo>
                  <a:pt x="9196" y="10671"/>
                  <a:pt x="9299" y="10951"/>
                  <a:pt x="9535" y="11093"/>
                </a:cubicBezTo>
                <a:lnTo>
                  <a:pt x="13264" y="13348"/>
                </a:lnTo>
                <a:cubicBezTo>
                  <a:pt x="13556" y="13525"/>
                  <a:pt x="13933" y="13421"/>
                  <a:pt x="14102" y="13115"/>
                </a:cubicBezTo>
                <a:cubicBezTo>
                  <a:pt x="14271" y="12809"/>
                  <a:pt x="14169" y="12418"/>
                  <a:pt x="13876" y="12242"/>
                </a:cubicBezTo>
                <a:lnTo>
                  <a:pt x="10453" y="10174"/>
                </a:lnTo>
                <a:lnTo>
                  <a:pt x="10453" y="3712"/>
                </a:lnTo>
                <a:cubicBezTo>
                  <a:pt x="10453" y="3358"/>
                  <a:pt x="10179" y="3071"/>
                  <a:pt x="9841" y="3071"/>
                </a:cubicBezTo>
                <a:close/>
              </a:path>
            </a:pathLst>
          </a:custGeom>
          <a:solidFill>
            <a:srgbClr val="124A7B"/>
          </a:solidFill>
          <a:ln w="12700">
            <a:miter lim="400000"/>
          </a:ln>
        </p:spPr>
        <p:txBody>
          <a:bodyPr lIns="71437" tIns="71437" rIns="71437" bIns="71437" anchor="ctr"/>
          <a:lstStyle/>
          <a:p>
            <a:pPr>
              <a:defRPr sz="3200">
                <a:solidFill>
                  <a:srgbClr val="FFFFFF"/>
                </a:solidFill>
                <a:latin typeface="+mn-lt"/>
                <a:ea typeface="+mn-ea"/>
                <a:cs typeface="+mn-cs"/>
                <a:sym typeface="Helvetica Light"/>
              </a:defRPr>
            </a:pPr>
            <a:endParaRPr dirty="0">
              <a:solidFill>
                <a:srgbClr val="002060"/>
              </a:solidFill>
            </a:endParaRPr>
          </a:p>
        </p:txBody>
      </p:sp>
      <p:sp>
        <p:nvSpPr>
          <p:cNvPr id="6" name="Shape 937">
            <a:extLst>
              <a:ext uri="{FF2B5EF4-FFF2-40B4-BE49-F238E27FC236}">
                <a16:creationId xmlns:a16="http://schemas.microsoft.com/office/drawing/2014/main" id="{DA679D5A-FD82-4ECA-8BB4-5C592E8F911D}"/>
              </a:ext>
            </a:extLst>
          </p:cNvPr>
          <p:cNvSpPr>
            <a:spLocks noChangeAspect="1"/>
          </p:cNvSpPr>
          <p:nvPr/>
        </p:nvSpPr>
        <p:spPr>
          <a:xfrm>
            <a:off x="8881545" y="506043"/>
            <a:ext cx="1401349" cy="965921"/>
          </a:xfrm>
          <a:custGeom>
            <a:avLst/>
            <a:gdLst/>
            <a:ahLst/>
            <a:cxnLst>
              <a:cxn ang="0">
                <a:pos x="wd2" y="hd2"/>
              </a:cxn>
              <a:cxn ang="5400000">
                <a:pos x="wd2" y="hd2"/>
              </a:cxn>
              <a:cxn ang="10800000">
                <a:pos x="wd2" y="hd2"/>
              </a:cxn>
              <a:cxn ang="16200000">
                <a:pos x="wd2" y="hd2"/>
              </a:cxn>
            </a:cxnLst>
            <a:rect l="0" t="0" r="r" b="b"/>
            <a:pathLst>
              <a:path w="21600" h="21600" extrusionOk="0">
                <a:moveTo>
                  <a:pt x="17467" y="0"/>
                </a:moveTo>
                <a:cubicBezTo>
                  <a:pt x="17203" y="748"/>
                  <a:pt x="16959" y="1512"/>
                  <a:pt x="16722" y="2282"/>
                </a:cubicBezTo>
                <a:cubicBezTo>
                  <a:pt x="16238" y="2265"/>
                  <a:pt x="15749" y="2398"/>
                  <a:pt x="15282" y="2703"/>
                </a:cubicBezTo>
                <a:cubicBezTo>
                  <a:pt x="14857" y="2128"/>
                  <a:pt x="14426" y="1565"/>
                  <a:pt x="13983" y="1025"/>
                </a:cubicBezTo>
                <a:lnTo>
                  <a:pt x="12820" y="2514"/>
                </a:lnTo>
                <a:cubicBezTo>
                  <a:pt x="13133" y="3217"/>
                  <a:pt x="13467" y="3906"/>
                  <a:pt x="13807" y="4587"/>
                </a:cubicBezTo>
                <a:cubicBezTo>
                  <a:pt x="13548" y="5205"/>
                  <a:pt x="13387" y="5896"/>
                  <a:pt x="13336" y="6616"/>
                </a:cubicBezTo>
                <a:cubicBezTo>
                  <a:pt x="12782" y="6861"/>
                  <a:pt x="12230" y="7119"/>
                  <a:pt x="11688" y="7406"/>
                </a:cubicBezTo>
                <a:lnTo>
                  <a:pt x="11997" y="9611"/>
                </a:lnTo>
                <a:cubicBezTo>
                  <a:pt x="12574" y="9568"/>
                  <a:pt x="13152" y="9496"/>
                  <a:pt x="13729" y="9409"/>
                </a:cubicBezTo>
                <a:cubicBezTo>
                  <a:pt x="13976" y="10062"/>
                  <a:pt x="14312" y="10594"/>
                  <a:pt x="14706" y="11004"/>
                </a:cubicBezTo>
                <a:cubicBezTo>
                  <a:pt x="14574" y="11826"/>
                  <a:pt x="14452" y="12650"/>
                  <a:pt x="14351" y="13478"/>
                </a:cubicBezTo>
                <a:lnTo>
                  <a:pt x="15823" y="14194"/>
                </a:lnTo>
                <a:cubicBezTo>
                  <a:pt x="16087" y="13446"/>
                  <a:pt x="16332" y="12683"/>
                  <a:pt x="16569" y="11913"/>
                </a:cubicBezTo>
                <a:cubicBezTo>
                  <a:pt x="17052" y="11930"/>
                  <a:pt x="17541" y="11797"/>
                  <a:pt x="18009" y="11491"/>
                </a:cubicBezTo>
                <a:cubicBezTo>
                  <a:pt x="18433" y="12067"/>
                  <a:pt x="18864" y="12630"/>
                  <a:pt x="19307" y="13170"/>
                </a:cubicBezTo>
                <a:lnTo>
                  <a:pt x="20471" y="11681"/>
                </a:lnTo>
                <a:cubicBezTo>
                  <a:pt x="20157" y="10977"/>
                  <a:pt x="19823" y="10288"/>
                  <a:pt x="19483" y="9608"/>
                </a:cubicBezTo>
                <a:cubicBezTo>
                  <a:pt x="19743" y="8989"/>
                  <a:pt x="19904" y="8298"/>
                  <a:pt x="19954" y="7578"/>
                </a:cubicBezTo>
                <a:cubicBezTo>
                  <a:pt x="20508" y="7333"/>
                  <a:pt x="21058" y="7075"/>
                  <a:pt x="21600" y="6789"/>
                </a:cubicBezTo>
                <a:lnTo>
                  <a:pt x="21294" y="4583"/>
                </a:lnTo>
                <a:cubicBezTo>
                  <a:pt x="20716" y="4626"/>
                  <a:pt x="20138" y="4698"/>
                  <a:pt x="19561" y="4786"/>
                </a:cubicBezTo>
                <a:cubicBezTo>
                  <a:pt x="19315" y="4133"/>
                  <a:pt x="18978" y="3600"/>
                  <a:pt x="18585" y="3190"/>
                </a:cubicBezTo>
                <a:cubicBezTo>
                  <a:pt x="18716" y="2368"/>
                  <a:pt x="18838" y="1545"/>
                  <a:pt x="18939" y="716"/>
                </a:cubicBezTo>
                <a:lnTo>
                  <a:pt x="17467" y="0"/>
                </a:lnTo>
                <a:close/>
                <a:moveTo>
                  <a:pt x="5699" y="1950"/>
                </a:moveTo>
                <a:cubicBezTo>
                  <a:pt x="5596" y="2941"/>
                  <a:pt x="5514" y="3938"/>
                  <a:pt x="5443" y="4938"/>
                </a:cubicBezTo>
                <a:cubicBezTo>
                  <a:pt x="5076" y="5088"/>
                  <a:pt x="4719" y="5305"/>
                  <a:pt x="4380" y="5582"/>
                </a:cubicBezTo>
                <a:cubicBezTo>
                  <a:pt x="3842" y="4947"/>
                  <a:pt x="3299" y="4324"/>
                  <a:pt x="2743" y="3728"/>
                </a:cubicBezTo>
                <a:lnTo>
                  <a:pt x="1225" y="5930"/>
                </a:lnTo>
                <a:cubicBezTo>
                  <a:pt x="1636" y="6736"/>
                  <a:pt x="2066" y="7524"/>
                  <a:pt x="2503" y="8304"/>
                </a:cubicBezTo>
                <a:cubicBezTo>
                  <a:pt x="2313" y="8797"/>
                  <a:pt x="2163" y="9314"/>
                  <a:pt x="2060" y="9847"/>
                </a:cubicBezTo>
                <a:cubicBezTo>
                  <a:pt x="1371" y="9950"/>
                  <a:pt x="683" y="10069"/>
                  <a:pt x="0" y="10218"/>
                </a:cubicBezTo>
                <a:lnTo>
                  <a:pt x="0" y="13332"/>
                </a:lnTo>
                <a:cubicBezTo>
                  <a:pt x="683" y="13481"/>
                  <a:pt x="1371" y="13597"/>
                  <a:pt x="2060" y="13700"/>
                </a:cubicBezTo>
                <a:cubicBezTo>
                  <a:pt x="2163" y="14235"/>
                  <a:pt x="2312" y="14751"/>
                  <a:pt x="2503" y="15246"/>
                </a:cubicBezTo>
                <a:cubicBezTo>
                  <a:pt x="2066" y="16026"/>
                  <a:pt x="1636" y="16817"/>
                  <a:pt x="1225" y="17624"/>
                </a:cubicBezTo>
                <a:lnTo>
                  <a:pt x="2743" y="19822"/>
                </a:lnTo>
                <a:cubicBezTo>
                  <a:pt x="3299" y="19226"/>
                  <a:pt x="3842" y="18606"/>
                  <a:pt x="4380" y="17972"/>
                </a:cubicBezTo>
                <a:cubicBezTo>
                  <a:pt x="4720" y="18249"/>
                  <a:pt x="5077" y="18465"/>
                  <a:pt x="5445" y="18615"/>
                </a:cubicBezTo>
                <a:cubicBezTo>
                  <a:pt x="5516" y="19614"/>
                  <a:pt x="5596" y="20610"/>
                  <a:pt x="5699" y="21600"/>
                </a:cubicBezTo>
                <a:lnTo>
                  <a:pt x="7845" y="21600"/>
                </a:lnTo>
                <a:cubicBezTo>
                  <a:pt x="7948" y="20610"/>
                  <a:pt x="8028" y="19614"/>
                  <a:pt x="8099" y="18615"/>
                </a:cubicBezTo>
                <a:cubicBezTo>
                  <a:pt x="8468" y="18465"/>
                  <a:pt x="8824" y="18249"/>
                  <a:pt x="9164" y="17972"/>
                </a:cubicBezTo>
                <a:cubicBezTo>
                  <a:pt x="9702" y="18606"/>
                  <a:pt x="10248" y="19226"/>
                  <a:pt x="10803" y="19822"/>
                </a:cubicBezTo>
                <a:lnTo>
                  <a:pt x="12319" y="17624"/>
                </a:lnTo>
                <a:cubicBezTo>
                  <a:pt x="11908" y="16817"/>
                  <a:pt x="11481" y="16026"/>
                  <a:pt x="11043" y="15246"/>
                </a:cubicBezTo>
                <a:cubicBezTo>
                  <a:pt x="11235" y="14751"/>
                  <a:pt x="11384" y="14235"/>
                  <a:pt x="11487" y="13700"/>
                </a:cubicBezTo>
                <a:cubicBezTo>
                  <a:pt x="12175" y="13597"/>
                  <a:pt x="12862" y="13481"/>
                  <a:pt x="13544" y="13332"/>
                </a:cubicBezTo>
                <a:lnTo>
                  <a:pt x="13544" y="10218"/>
                </a:lnTo>
                <a:cubicBezTo>
                  <a:pt x="12862" y="10069"/>
                  <a:pt x="12175" y="9953"/>
                  <a:pt x="11487" y="9850"/>
                </a:cubicBezTo>
                <a:cubicBezTo>
                  <a:pt x="11384" y="9316"/>
                  <a:pt x="11234" y="8798"/>
                  <a:pt x="11043" y="8304"/>
                </a:cubicBezTo>
                <a:cubicBezTo>
                  <a:pt x="11481" y="7524"/>
                  <a:pt x="11908" y="6736"/>
                  <a:pt x="12319" y="5930"/>
                </a:cubicBezTo>
                <a:lnTo>
                  <a:pt x="10803" y="3728"/>
                </a:lnTo>
                <a:cubicBezTo>
                  <a:pt x="10248" y="4324"/>
                  <a:pt x="9702" y="4947"/>
                  <a:pt x="9164" y="5582"/>
                </a:cubicBezTo>
                <a:cubicBezTo>
                  <a:pt x="8824" y="5304"/>
                  <a:pt x="8468" y="5088"/>
                  <a:pt x="8099" y="4938"/>
                </a:cubicBezTo>
                <a:cubicBezTo>
                  <a:pt x="8028" y="3939"/>
                  <a:pt x="7948" y="2941"/>
                  <a:pt x="7845" y="1950"/>
                </a:cubicBezTo>
                <a:lnTo>
                  <a:pt x="5699" y="1950"/>
                </a:lnTo>
                <a:close/>
                <a:moveTo>
                  <a:pt x="16644" y="5243"/>
                </a:moveTo>
                <a:cubicBezTo>
                  <a:pt x="16971" y="5243"/>
                  <a:pt x="17300" y="5425"/>
                  <a:pt x="17549" y="5787"/>
                </a:cubicBezTo>
                <a:cubicBezTo>
                  <a:pt x="18048" y="6511"/>
                  <a:pt x="18048" y="7683"/>
                  <a:pt x="17549" y="8407"/>
                </a:cubicBezTo>
                <a:cubicBezTo>
                  <a:pt x="17050" y="9131"/>
                  <a:pt x="16240" y="9131"/>
                  <a:pt x="15741" y="8407"/>
                </a:cubicBezTo>
                <a:cubicBezTo>
                  <a:pt x="15242" y="7683"/>
                  <a:pt x="15242" y="6511"/>
                  <a:pt x="15741" y="5787"/>
                </a:cubicBezTo>
                <a:cubicBezTo>
                  <a:pt x="15991" y="5425"/>
                  <a:pt x="16317" y="5243"/>
                  <a:pt x="16644" y="5243"/>
                </a:cubicBezTo>
                <a:close/>
                <a:moveTo>
                  <a:pt x="6773" y="8623"/>
                </a:moveTo>
                <a:cubicBezTo>
                  <a:pt x="7329" y="8623"/>
                  <a:pt x="7885" y="8933"/>
                  <a:pt x="8309" y="9548"/>
                </a:cubicBezTo>
                <a:cubicBezTo>
                  <a:pt x="9158" y="10779"/>
                  <a:pt x="9158" y="12774"/>
                  <a:pt x="8309" y="14005"/>
                </a:cubicBezTo>
                <a:cubicBezTo>
                  <a:pt x="7461" y="15236"/>
                  <a:pt x="6086" y="15236"/>
                  <a:pt x="5237" y="14005"/>
                </a:cubicBezTo>
                <a:cubicBezTo>
                  <a:pt x="4389" y="12774"/>
                  <a:pt x="4389" y="10779"/>
                  <a:pt x="5237" y="9548"/>
                </a:cubicBezTo>
                <a:cubicBezTo>
                  <a:pt x="5661" y="8933"/>
                  <a:pt x="6217" y="8623"/>
                  <a:pt x="6773" y="8623"/>
                </a:cubicBezTo>
                <a:close/>
              </a:path>
            </a:pathLst>
          </a:custGeom>
          <a:solidFill>
            <a:srgbClr val="124A7B"/>
          </a:solidFill>
          <a:ln w="12700">
            <a:miter lim="400000"/>
          </a:ln>
        </p:spPr>
        <p:txBody>
          <a:bodyPr lIns="71437" tIns="71437" rIns="71437" bIns="71437" anchor="ctr"/>
          <a:lstStyle/>
          <a:p>
            <a:pPr>
              <a:defRPr sz="3200">
                <a:solidFill>
                  <a:srgbClr val="FFFFFF"/>
                </a:solidFill>
                <a:latin typeface="+mn-lt"/>
                <a:ea typeface="+mn-ea"/>
                <a:cs typeface="+mn-cs"/>
                <a:sym typeface="Helvetica Light"/>
              </a:defRPr>
            </a:pPr>
            <a:endParaRPr dirty="0">
              <a:solidFill>
                <a:srgbClr val="002060"/>
              </a:solidFill>
            </a:endParaRPr>
          </a:p>
        </p:txBody>
      </p:sp>
      <p:sp>
        <p:nvSpPr>
          <p:cNvPr id="7" name="Shape 224">
            <a:extLst>
              <a:ext uri="{FF2B5EF4-FFF2-40B4-BE49-F238E27FC236}">
                <a16:creationId xmlns:a16="http://schemas.microsoft.com/office/drawing/2014/main" id="{D45A0D7D-C3DD-4078-A5AD-712053ACD1EE}"/>
              </a:ext>
            </a:extLst>
          </p:cNvPr>
          <p:cNvSpPr>
            <a:spLocks noChangeAspect="1"/>
          </p:cNvSpPr>
          <p:nvPr/>
        </p:nvSpPr>
        <p:spPr>
          <a:xfrm>
            <a:off x="10585707" y="506043"/>
            <a:ext cx="855988" cy="923067"/>
          </a:xfrm>
          <a:custGeom>
            <a:avLst/>
            <a:gdLst/>
            <a:ahLst/>
            <a:cxnLst>
              <a:cxn ang="0">
                <a:pos x="wd2" y="hd2"/>
              </a:cxn>
              <a:cxn ang="5400000">
                <a:pos x="wd2" y="hd2"/>
              </a:cxn>
              <a:cxn ang="10800000">
                <a:pos x="wd2" y="hd2"/>
              </a:cxn>
              <a:cxn ang="16200000">
                <a:pos x="wd2" y="hd2"/>
              </a:cxn>
            </a:cxnLst>
            <a:rect l="0" t="0" r="r" b="b"/>
            <a:pathLst>
              <a:path w="21600" h="21600" extrusionOk="0">
                <a:moveTo>
                  <a:pt x="6960" y="0"/>
                </a:moveTo>
                <a:cubicBezTo>
                  <a:pt x="6281" y="0"/>
                  <a:pt x="5730" y="511"/>
                  <a:pt x="5730" y="1141"/>
                </a:cubicBezTo>
                <a:lnTo>
                  <a:pt x="5730" y="3697"/>
                </a:lnTo>
                <a:cubicBezTo>
                  <a:pt x="5730" y="4327"/>
                  <a:pt x="6281" y="4836"/>
                  <a:pt x="6960" y="4836"/>
                </a:cubicBezTo>
                <a:cubicBezTo>
                  <a:pt x="7640" y="4836"/>
                  <a:pt x="8191" y="4327"/>
                  <a:pt x="8191" y="3697"/>
                </a:cubicBezTo>
                <a:lnTo>
                  <a:pt x="8191" y="1141"/>
                </a:lnTo>
                <a:cubicBezTo>
                  <a:pt x="8191" y="511"/>
                  <a:pt x="7640" y="0"/>
                  <a:pt x="6960" y="0"/>
                </a:cubicBezTo>
                <a:close/>
                <a:moveTo>
                  <a:pt x="14680" y="0"/>
                </a:moveTo>
                <a:cubicBezTo>
                  <a:pt x="14000" y="0"/>
                  <a:pt x="13449" y="511"/>
                  <a:pt x="13449" y="1141"/>
                </a:cubicBezTo>
                <a:lnTo>
                  <a:pt x="13449" y="3697"/>
                </a:lnTo>
                <a:cubicBezTo>
                  <a:pt x="13449" y="4327"/>
                  <a:pt x="14000" y="4836"/>
                  <a:pt x="14680" y="4836"/>
                </a:cubicBezTo>
                <a:cubicBezTo>
                  <a:pt x="15359" y="4836"/>
                  <a:pt x="15908" y="4327"/>
                  <a:pt x="15908" y="3697"/>
                </a:cubicBezTo>
                <a:lnTo>
                  <a:pt x="15908" y="1141"/>
                </a:lnTo>
                <a:cubicBezTo>
                  <a:pt x="15908" y="511"/>
                  <a:pt x="15359" y="0"/>
                  <a:pt x="14680" y="0"/>
                </a:cubicBezTo>
                <a:close/>
                <a:moveTo>
                  <a:pt x="1760" y="2197"/>
                </a:moveTo>
                <a:cubicBezTo>
                  <a:pt x="789" y="2197"/>
                  <a:pt x="0" y="2926"/>
                  <a:pt x="0" y="3827"/>
                </a:cubicBezTo>
                <a:lnTo>
                  <a:pt x="0" y="19968"/>
                </a:lnTo>
                <a:cubicBezTo>
                  <a:pt x="0" y="20869"/>
                  <a:pt x="789" y="21600"/>
                  <a:pt x="1760" y="21600"/>
                </a:cubicBezTo>
                <a:lnTo>
                  <a:pt x="19840" y="21600"/>
                </a:lnTo>
                <a:cubicBezTo>
                  <a:pt x="20811" y="21600"/>
                  <a:pt x="21600" y="20869"/>
                  <a:pt x="21600" y="19968"/>
                </a:cubicBezTo>
                <a:lnTo>
                  <a:pt x="21600" y="3827"/>
                </a:lnTo>
                <a:cubicBezTo>
                  <a:pt x="21600" y="2926"/>
                  <a:pt x="20811" y="2197"/>
                  <a:pt x="19840" y="2197"/>
                </a:cubicBezTo>
                <a:lnTo>
                  <a:pt x="16178" y="2197"/>
                </a:lnTo>
                <a:lnTo>
                  <a:pt x="16178" y="3774"/>
                </a:lnTo>
                <a:cubicBezTo>
                  <a:pt x="16178" y="4552"/>
                  <a:pt x="15499" y="5184"/>
                  <a:pt x="14660" y="5184"/>
                </a:cubicBezTo>
                <a:cubicBezTo>
                  <a:pt x="13821" y="5184"/>
                  <a:pt x="13139" y="4552"/>
                  <a:pt x="13139" y="3774"/>
                </a:cubicBezTo>
                <a:lnTo>
                  <a:pt x="13139" y="2197"/>
                </a:lnTo>
                <a:lnTo>
                  <a:pt x="8461" y="2197"/>
                </a:lnTo>
                <a:lnTo>
                  <a:pt x="8461" y="3774"/>
                </a:lnTo>
                <a:cubicBezTo>
                  <a:pt x="8461" y="4552"/>
                  <a:pt x="7779" y="5184"/>
                  <a:pt x="6940" y="5184"/>
                </a:cubicBezTo>
                <a:cubicBezTo>
                  <a:pt x="6101" y="5184"/>
                  <a:pt x="5422" y="4552"/>
                  <a:pt x="5422" y="3774"/>
                </a:cubicBezTo>
                <a:lnTo>
                  <a:pt x="5422" y="2197"/>
                </a:lnTo>
                <a:lnTo>
                  <a:pt x="1760" y="2197"/>
                </a:lnTo>
                <a:close/>
                <a:moveTo>
                  <a:pt x="1004" y="7110"/>
                </a:moveTo>
                <a:lnTo>
                  <a:pt x="20596" y="7110"/>
                </a:lnTo>
                <a:lnTo>
                  <a:pt x="20596" y="19218"/>
                </a:lnTo>
                <a:cubicBezTo>
                  <a:pt x="20596" y="20035"/>
                  <a:pt x="19882" y="20697"/>
                  <a:pt x="19001" y="20697"/>
                </a:cubicBezTo>
                <a:lnTo>
                  <a:pt x="2599" y="20697"/>
                </a:lnTo>
                <a:cubicBezTo>
                  <a:pt x="1718" y="20697"/>
                  <a:pt x="1004" y="20035"/>
                  <a:pt x="1004" y="19218"/>
                </a:cubicBezTo>
                <a:lnTo>
                  <a:pt x="1004" y="7110"/>
                </a:lnTo>
                <a:close/>
                <a:moveTo>
                  <a:pt x="12705" y="9068"/>
                </a:moveTo>
                <a:lnTo>
                  <a:pt x="12705" y="10409"/>
                </a:lnTo>
                <a:lnTo>
                  <a:pt x="14150" y="10409"/>
                </a:lnTo>
                <a:lnTo>
                  <a:pt x="14150" y="9068"/>
                </a:lnTo>
                <a:lnTo>
                  <a:pt x="12705" y="9068"/>
                </a:lnTo>
                <a:close/>
                <a:moveTo>
                  <a:pt x="15331" y="9068"/>
                </a:moveTo>
                <a:lnTo>
                  <a:pt x="15331" y="10409"/>
                </a:lnTo>
                <a:lnTo>
                  <a:pt x="16777" y="10409"/>
                </a:lnTo>
                <a:lnTo>
                  <a:pt x="16777" y="9068"/>
                </a:lnTo>
                <a:lnTo>
                  <a:pt x="15331" y="9068"/>
                </a:lnTo>
                <a:close/>
                <a:moveTo>
                  <a:pt x="17960" y="9068"/>
                </a:moveTo>
                <a:lnTo>
                  <a:pt x="17960" y="10409"/>
                </a:lnTo>
                <a:lnTo>
                  <a:pt x="19406" y="10409"/>
                </a:lnTo>
                <a:lnTo>
                  <a:pt x="19406" y="9068"/>
                </a:lnTo>
                <a:lnTo>
                  <a:pt x="17960" y="9068"/>
                </a:lnTo>
                <a:close/>
                <a:moveTo>
                  <a:pt x="2194" y="11221"/>
                </a:moveTo>
                <a:lnTo>
                  <a:pt x="2194" y="12564"/>
                </a:lnTo>
                <a:lnTo>
                  <a:pt x="3640" y="12564"/>
                </a:lnTo>
                <a:lnTo>
                  <a:pt x="3640" y="11221"/>
                </a:lnTo>
                <a:lnTo>
                  <a:pt x="2194" y="11221"/>
                </a:lnTo>
                <a:close/>
                <a:moveTo>
                  <a:pt x="4823" y="11221"/>
                </a:moveTo>
                <a:lnTo>
                  <a:pt x="4823" y="12564"/>
                </a:lnTo>
                <a:lnTo>
                  <a:pt x="6269" y="12564"/>
                </a:lnTo>
                <a:lnTo>
                  <a:pt x="6269" y="11221"/>
                </a:lnTo>
                <a:lnTo>
                  <a:pt x="4823" y="11221"/>
                </a:lnTo>
                <a:close/>
                <a:moveTo>
                  <a:pt x="7452" y="11221"/>
                </a:moveTo>
                <a:lnTo>
                  <a:pt x="7452" y="12564"/>
                </a:lnTo>
                <a:lnTo>
                  <a:pt x="8898" y="12564"/>
                </a:lnTo>
                <a:lnTo>
                  <a:pt x="8898" y="11221"/>
                </a:lnTo>
                <a:lnTo>
                  <a:pt x="7452" y="11221"/>
                </a:lnTo>
                <a:close/>
                <a:moveTo>
                  <a:pt x="10076" y="11221"/>
                </a:moveTo>
                <a:lnTo>
                  <a:pt x="10076" y="12564"/>
                </a:lnTo>
                <a:lnTo>
                  <a:pt x="11521" y="12564"/>
                </a:lnTo>
                <a:lnTo>
                  <a:pt x="11521" y="11221"/>
                </a:lnTo>
                <a:lnTo>
                  <a:pt x="10076" y="11221"/>
                </a:lnTo>
                <a:close/>
                <a:moveTo>
                  <a:pt x="12705" y="11221"/>
                </a:moveTo>
                <a:lnTo>
                  <a:pt x="12705" y="12564"/>
                </a:lnTo>
                <a:lnTo>
                  <a:pt x="14150" y="12564"/>
                </a:lnTo>
                <a:lnTo>
                  <a:pt x="14150" y="11221"/>
                </a:lnTo>
                <a:lnTo>
                  <a:pt x="12705" y="11221"/>
                </a:lnTo>
                <a:close/>
                <a:moveTo>
                  <a:pt x="15331" y="11221"/>
                </a:moveTo>
                <a:lnTo>
                  <a:pt x="15331" y="12564"/>
                </a:lnTo>
                <a:lnTo>
                  <a:pt x="16777" y="12564"/>
                </a:lnTo>
                <a:lnTo>
                  <a:pt x="16777" y="11221"/>
                </a:lnTo>
                <a:lnTo>
                  <a:pt x="15331" y="11221"/>
                </a:lnTo>
                <a:close/>
                <a:moveTo>
                  <a:pt x="17960" y="11221"/>
                </a:moveTo>
                <a:lnTo>
                  <a:pt x="17960" y="12564"/>
                </a:lnTo>
                <a:lnTo>
                  <a:pt x="19406" y="12564"/>
                </a:lnTo>
                <a:lnTo>
                  <a:pt x="19406" y="11221"/>
                </a:lnTo>
                <a:lnTo>
                  <a:pt x="17960" y="11221"/>
                </a:lnTo>
                <a:close/>
                <a:moveTo>
                  <a:pt x="2194" y="13377"/>
                </a:moveTo>
                <a:lnTo>
                  <a:pt x="2194" y="14717"/>
                </a:lnTo>
                <a:lnTo>
                  <a:pt x="3640" y="14717"/>
                </a:lnTo>
                <a:lnTo>
                  <a:pt x="3640" y="13377"/>
                </a:lnTo>
                <a:lnTo>
                  <a:pt x="2194" y="13377"/>
                </a:lnTo>
                <a:close/>
                <a:moveTo>
                  <a:pt x="4823" y="13377"/>
                </a:moveTo>
                <a:lnTo>
                  <a:pt x="4823" y="14717"/>
                </a:lnTo>
                <a:lnTo>
                  <a:pt x="6269" y="14717"/>
                </a:lnTo>
                <a:lnTo>
                  <a:pt x="6269" y="13377"/>
                </a:lnTo>
                <a:lnTo>
                  <a:pt x="4823" y="13377"/>
                </a:lnTo>
                <a:close/>
                <a:moveTo>
                  <a:pt x="7452" y="13377"/>
                </a:moveTo>
                <a:lnTo>
                  <a:pt x="7452" y="14717"/>
                </a:lnTo>
                <a:lnTo>
                  <a:pt x="8898" y="14717"/>
                </a:lnTo>
                <a:lnTo>
                  <a:pt x="8898" y="13377"/>
                </a:lnTo>
                <a:lnTo>
                  <a:pt x="7452" y="13377"/>
                </a:lnTo>
                <a:close/>
                <a:moveTo>
                  <a:pt x="10076" y="13377"/>
                </a:moveTo>
                <a:lnTo>
                  <a:pt x="10076" y="14717"/>
                </a:lnTo>
                <a:lnTo>
                  <a:pt x="11521" y="14717"/>
                </a:lnTo>
                <a:lnTo>
                  <a:pt x="11521" y="13377"/>
                </a:lnTo>
                <a:lnTo>
                  <a:pt x="10076" y="13377"/>
                </a:lnTo>
                <a:close/>
                <a:moveTo>
                  <a:pt x="12705" y="13377"/>
                </a:moveTo>
                <a:lnTo>
                  <a:pt x="12705" y="14717"/>
                </a:lnTo>
                <a:lnTo>
                  <a:pt x="14150" y="14717"/>
                </a:lnTo>
                <a:lnTo>
                  <a:pt x="14150" y="13377"/>
                </a:lnTo>
                <a:lnTo>
                  <a:pt x="12705" y="13377"/>
                </a:lnTo>
                <a:close/>
                <a:moveTo>
                  <a:pt x="15331" y="13377"/>
                </a:moveTo>
                <a:lnTo>
                  <a:pt x="15331" y="14717"/>
                </a:lnTo>
                <a:lnTo>
                  <a:pt x="16777" y="14717"/>
                </a:lnTo>
                <a:lnTo>
                  <a:pt x="16777" y="13377"/>
                </a:lnTo>
                <a:lnTo>
                  <a:pt x="15331" y="13377"/>
                </a:lnTo>
                <a:close/>
                <a:moveTo>
                  <a:pt x="17960" y="13377"/>
                </a:moveTo>
                <a:lnTo>
                  <a:pt x="17960" y="14717"/>
                </a:lnTo>
                <a:lnTo>
                  <a:pt x="19406" y="14717"/>
                </a:lnTo>
                <a:lnTo>
                  <a:pt x="19406" y="13377"/>
                </a:lnTo>
                <a:lnTo>
                  <a:pt x="17960" y="13377"/>
                </a:lnTo>
                <a:close/>
                <a:moveTo>
                  <a:pt x="2194" y="15530"/>
                </a:moveTo>
                <a:lnTo>
                  <a:pt x="2194" y="16870"/>
                </a:lnTo>
                <a:lnTo>
                  <a:pt x="3640" y="16870"/>
                </a:lnTo>
                <a:lnTo>
                  <a:pt x="3640" y="15530"/>
                </a:lnTo>
                <a:lnTo>
                  <a:pt x="2194" y="15530"/>
                </a:lnTo>
                <a:close/>
                <a:moveTo>
                  <a:pt x="4823" y="15530"/>
                </a:moveTo>
                <a:lnTo>
                  <a:pt x="4823" y="16870"/>
                </a:lnTo>
                <a:lnTo>
                  <a:pt x="6269" y="16870"/>
                </a:lnTo>
                <a:lnTo>
                  <a:pt x="6269" y="15530"/>
                </a:lnTo>
                <a:lnTo>
                  <a:pt x="4823" y="15530"/>
                </a:lnTo>
                <a:close/>
                <a:moveTo>
                  <a:pt x="7452" y="15530"/>
                </a:moveTo>
                <a:lnTo>
                  <a:pt x="7452" y="16870"/>
                </a:lnTo>
                <a:lnTo>
                  <a:pt x="8898" y="16870"/>
                </a:lnTo>
                <a:lnTo>
                  <a:pt x="8898" y="15530"/>
                </a:lnTo>
                <a:lnTo>
                  <a:pt x="7452" y="15530"/>
                </a:lnTo>
                <a:close/>
                <a:moveTo>
                  <a:pt x="10076" y="15530"/>
                </a:moveTo>
                <a:lnTo>
                  <a:pt x="10076" y="16870"/>
                </a:lnTo>
                <a:lnTo>
                  <a:pt x="11521" y="16870"/>
                </a:lnTo>
                <a:lnTo>
                  <a:pt x="11521" y="15530"/>
                </a:lnTo>
                <a:lnTo>
                  <a:pt x="10076" y="15530"/>
                </a:lnTo>
                <a:close/>
                <a:moveTo>
                  <a:pt x="12705" y="15530"/>
                </a:moveTo>
                <a:lnTo>
                  <a:pt x="12705" y="16870"/>
                </a:lnTo>
                <a:lnTo>
                  <a:pt x="14150" y="16870"/>
                </a:lnTo>
                <a:lnTo>
                  <a:pt x="14150" y="15530"/>
                </a:lnTo>
                <a:lnTo>
                  <a:pt x="12705" y="15530"/>
                </a:lnTo>
                <a:close/>
                <a:moveTo>
                  <a:pt x="15331" y="15530"/>
                </a:moveTo>
                <a:lnTo>
                  <a:pt x="15331" y="16870"/>
                </a:lnTo>
                <a:lnTo>
                  <a:pt x="16777" y="16870"/>
                </a:lnTo>
                <a:lnTo>
                  <a:pt x="16777" y="15530"/>
                </a:lnTo>
                <a:lnTo>
                  <a:pt x="15331" y="15530"/>
                </a:lnTo>
                <a:close/>
                <a:moveTo>
                  <a:pt x="17960" y="15530"/>
                </a:moveTo>
                <a:lnTo>
                  <a:pt x="17960" y="16870"/>
                </a:lnTo>
                <a:lnTo>
                  <a:pt x="19406" y="16870"/>
                </a:lnTo>
                <a:lnTo>
                  <a:pt x="19406" y="15530"/>
                </a:lnTo>
                <a:lnTo>
                  <a:pt x="17960" y="15530"/>
                </a:lnTo>
                <a:close/>
                <a:moveTo>
                  <a:pt x="2194" y="17683"/>
                </a:moveTo>
                <a:lnTo>
                  <a:pt x="2194" y="19023"/>
                </a:lnTo>
                <a:lnTo>
                  <a:pt x="3640" y="19023"/>
                </a:lnTo>
                <a:lnTo>
                  <a:pt x="3640" y="17683"/>
                </a:lnTo>
                <a:lnTo>
                  <a:pt x="2194" y="17683"/>
                </a:lnTo>
                <a:close/>
                <a:moveTo>
                  <a:pt x="4823" y="17683"/>
                </a:moveTo>
                <a:lnTo>
                  <a:pt x="4823" y="19023"/>
                </a:lnTo>
                <a:lnTo>
                  <a:pt x="6269" y="19023"/>
                </a:lnTo>
                <a:lnTo>
                  <a:pt x="6269" y="17683"/>
                </a:lnTo>
                <a:lnTo>
                  <a:pt x="4823" y="17683"/>
                </a:lnTo>
                <a:close/>
                <a:moveTo>
                  <a:pt x="7452" y="17683"/>
                </a:moveTo>
                <a:lnTo>
                  <a:pt x="7452" y="19023"/>
                </a:lnTo>
                <a:lnTo>
                  <a:pt x="8898" y="19023"/>
                </a:lnTo>
                <a:lnTo>
                  <a:pt x="8898" y="17683"/>
                </a:lnTo>
                <a:lnTo>
                  <a:pt x="7452" y="17683"/>
                </a:lnTo>
                <a:close/>
                <a:moveTo>
                  <a:pt x="10076" y="17683"/>
                </a:moveTo>
                <a:lnTo>
                  <a:pt x="10076" y="19023"/>
                </a:lnTo>
                <a:lnTo>
                  <a:pt x="11521" y="19023"/>
                </a:lnTo>
                <a:lnTo>
                  <a:pt x="11521" y="17683"/>
                </a:lnTo>
                <a:lnTo>
                  <a:pt x="10076" y="17683"/>
                </a:lnTo>
                <a:close/>
                <a:moveTo>
                  <a:pt x="12705" y="17683"/>
                </a:moveTo>
                <a:lnTo>
                  <a:pt x="12705" y="19023"/>
                </a:lnTo>
                <a:lnTo>
                  <a:pt x="14150" y="19023"/>
                </a:lnTo>
                <a:lnTo>
                  <a:pt x="14150" y="17683"/>
                </a:lnTo>
                <a:lnTo>
                  <a:pt x="12705" y="17683"/>
                </a:lnTo>
                <a:close/>
                <a:moveTo>
                  <a:pt x="15331" y="17683"/>
                </a:moveTo>
                <a:lnTo>
                  <a:pt x="15331" y="19023"/>
                </a:lnTo>
                <a:lnTo>
                  <a:pt x="16777" y="19023"/>
                </a:lnTo>
                <a:lnTo>
                  <a:pt x="16777" y="17683"/>
                </a:lnTo>
                <a:lnTo>
                  <a:pt x="15331" y="17683"/>
                </a:lnTo>
                <a:close/>
              </a:path>
            </a:pathLst>
          </a:custGeom>
          <a:solidFill>
            <a:srgbClr val="124A7B"/>
          </a:solidFill>
          <a:ln w="12700">
            <a:miter lim="400000"/>
          </a:ln>
        </p:spPr>
        <p:txBody>
          <a:bodyPr lIns="71437" tIns="71437" rIns="71437" bIns="71437" anchor="ctr"/>
          <a:lstStyle/>
          <a:p>
            <a:pPr>
              <a:defRPr sz="3200">
                <a:solidFill>
                  <a:srgbClr val="FFFFFF"/>
                </a:solidFill>
                <a:latin typeface="+mn-lt"/>
                <a:ea typeface="+mn-ea"/>
                <a:cs typeface="+mn-cs"/>
                <a:sym typeface="Helvetica Light"/>
              </a:defRPr>
            </a:pPr>
            <a:endParaRPr dirty="0">
              <a:solidFill>
                <a:srgbClr val="002060"/>
              </a:solidFill>
            </a:endParaRPr>
          </a:p>
        </p:txBody>
      </p:sp>
    </p:spTree>
    <p:extLst>
      <p:ext uri="{BB962C8B-B14F-4D97-AF65-F5344CB8AC3E}">
        <p14:creationId xmlns:p14="http://schemas.microsoft.com/office/powerpoint/2010/main" val="36902464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4BFF96-3346-C080-9CCC-E3294042DE5B}"/>
              </a:ext>
            </a:extLst>
          </p:cNvPr>
          <p:cNvSpPr>
            <a:spLocks noGrp="1"/>
          </p:cNvSpPr>
          <p:nvPr>
            <p:ph type="sldNum" sz="quarter" idx="12"/>
          </p:nvPr>
        </p:nvSpPr>
        <p:spPr/>
        <p:txBody>
          <a:bodyPr/>
          <a:lstStyle/>
          <a:p>
            <a:fld id="{B9CCF627-3D04-48DA-9564-5864B7D60EF7}" type="slidenum">
              <a:rPr lang="en-US" smtClean="0"/>
              <a:t>65</a:t>
            </a:fld>
            <a:endParaRPr lang="en-US" dirty="0"/>
          </a:p>
        </p:txBody>
      </p:sp>
      <p:grpSp>
        <p:nvGrpSpPr>
          <p:cNvPr id="2" name="Group 1">
            <a:extLst>
              <a:ext uri="{FF2B5EF4-FFF2-40B4-BE49-F238E27FC236}">
                <a16:creationId xmlns:a16="http://schemas.microsoft.com/office/drawing/2014/main" id="{4548E3B2-411F-7AF1-9464-C3C6EB6CDBE7}"/>
              </a:ext>
            </a:extLst>
          </p:cNvPr>
          <p:cNvGrpSpPr/>
          <p:nvPr/>
        </p:nvGrpSpPr>
        <p:grpSpPr>
          <a:xfrm>
            <a:off x="0" y="-102336"/>
            <a:ext cx="12369522" cy="9277141"/>
            <a:chOff x="0" y="-102336"/>
            <a:chExt cx="12369522" cy="9277141"/>
          </a:xfrm>
        </p:grpSpPr>
        <p:pic>
          <p:nvPicPr>
            <p:cNvPr id="3" name="Picture 2" descr="A large crowd of people outside&#10;&#10;Description automatically generated">
              <a:extLst>
                <a:ext uri="{FF2B5EF4-FFF2-40B4-BE49-F238E27FC236}">
                  <a16:creationId xmlns:a16="http://schemas.microsoft.com/office/drawing/2014/main" id="{C6C07427-D60E-565A-3908-D2C6AD757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336"/>
              <a:ext cx="12369521" cy="9277141"/>
            </a:xfrm>
            <a:prstGeom prst="rect">
              <a:avLst/>
            </a:prstGeom>
          </p:spPr>
        </p:pic>
        <p:grpSp>
          <p:nvGrpSpPr>
            <p:cNvPr id="5" name="Group 4">
              <a:extLst>
                <a:ext uri="{FF2B5EF4-FFF2-40B4-BE49-F238E27FC236}">
                  <a16:creationId xmlns:a16="http://schemas.microsoft.com/office/drawing/2014/main" id="{CBD1FA77-FD71-F50E-2172-8DE86CB956D5}"/>
                </a:ext>
              </a:extLst>
            </p:cNvPr>
            <p:cNvGrpSpPr/>
            <p:nvPr/>
          </p:nvGrpSpPr>
          <p:grpSpPr>
            <a:xfrm>
              <a:off x="6213219" y="1516569"/>
              <a:ext cx="6156303" cy="3379624"/>
              <a:chOff x="6213219" y="1516569"/>
              <a:chExt cx="6156303" cy="3379624"/>
            </a:xfrm>
          </p:grpSpPr>
          <p:pic>
            <p:nvPicPr>
              <p:cNvPr id="7" name="Picture 4" descr="City of Woodstock, Georgia">
                <a:extLst>
                  <a:ext uri="{FF2B5EF4-FFF2-40B4-BE49-F238E27FC236}">
                    <a16:creationId xmlns:a16="http://schemas.microsoft.com/office/drawing/2014/main" id="{095209C6-DF6C-325C-9AA1-BE3856B47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845" y="1516569"/>
                <a:ext cx="4663366" cy="233168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791FD68-DC18-011A-8686-4964E99CC0B1}"/>
                  </a:ext>
                </a:extLst>
              </p:cNvPr>
              <p:cNvSpPr/>
              <p:nvPr/>
            </p:nvSpPr>
            <p:spPr>
              <a:xfrm>
                <a:off x="6557211" y="3848252"/>
                <a:ext cx="5812310" cy="10479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0CCC842-C9E4-25BE-9789-7E1F20D14BBC}"/>
                  </a:ext>
                </a:extLst>
              </p:cNvPr>
              <p:cNvSpPr txBox="1"/>
              <p:nvPr/>
            </p:nvSpPr>
            <p:spPr>
              <a:xfrm>
                <a:off x="6213219" y="4008732"/>
                <a:ext cx="5356255" cy="707886"/>
              </a:xfrm>
              <a:prstGeom prst="rect">
                <a:avLst/>
              </a:prstGeom>
              <a:noFill/>
            </p:spPr>
            <p:txBody>
              <a:bodyPr wrap="square" rtlCol="0">
                <a:spAutoFit/>
              </a:bodyPr>
              <a:lstStyle/>
              <a:p>
                <a:pPr algn="ctr"/>
                <a:r>
                  <a:rPr lang="en-US" sz="4000" b="1" dirty="0">
                    <a:solidFill>
                      <a:srgbClr val="124A7B"/>
                    </a:solidFill>
                    <a:latin typeface="Arial Nova Cond" panose="020B0506020202020204" pitchFamily="34" charset="0"/>
                  </a:rPr>
                  <a:t>Questions?</a:t>
                </a:r>
                <a:endParaRPr lang="en-US" dirty="0">
                  <a:solidFill>
                    <a:srgbClr val="124A7B"/>
                  </a:solidFill>
                  <a:latin typeface="Arial Nova Cond" panose="020B0506020202020204" pitchFamily="34" charset="0"/>
                </a:endParaRPr>
              </a:p>
            </p:txBody>
          </p:sp>
          <p:pic>
            <p:nvPicPr>
              <p:cNvPr id="11" name="Picture 10">
                <a:extLst>
                  <a:ext uri="{FF2B5EF4-FFF2-40B4-BE49-F238E27FC236}">
                    <a16:creationId xmlns:a16="http://schemas.microsoft.com/office/drawing/2014/main" id="{F7574A28-6299-0B9C-FCE6-6C9A1EE9776E}"/>
                  </a:ext>
                </a:extLst>
              </p:cNvPr>
              <p:cNvPicPr>
                <a:picLocks noChangeAspect="1"/>
              </p:cNvPicPr>
              <p:nvPr/>
            </p:nvPicPr>
            <p:blipFill>
              <a:blip r:embed="rId4"/>
              <a:stretch>
                <a:fillRect/>
              </a:stretch>
            </p:blipFill>
            <p:spPr>
              <a:xfrm>
                <a:off x="11361211" y="3848250"/>
                <a:ext cx="1008311" cy="1047941"/>
              </a:xfrm>
              <a:prstGeom prst="rect">
                <a:avLst/>
              </a:prstGeom>
            </p:spPr>
          </p:pic>
          <p:pic>
            <p:nvPicPr>
              <p:cNvPr id="12" name="Picture 11">
                <a:extLst>
                  <a:ext uri="{FF2B5EF4-FFF2-40B4-BE49-F238E27FC236}">
                    <a16:creationId xmlns:a16="http://schemas.microsoft.com/office/drawing/2014/main" id="{3AF9BC5E-F118-3172-8707-630E7D07A8AD}"/>
                  </a:ext>
                </a:extLst>
              </p:cNvPr>
              <p:cNvPicPr>
                <a:picLocks noChangeAspect="1"/>
              </p:cNvPicPr>
              <p:nvPr/>
            </p:nvPicPr>
            <p:blipFill>
              <a:blip r:embed="rId5"/>
              <a:stretch>
                <a:fillRect/>
              </a:stretch>
            </p:blipFill>
            <p:spPr>
              <a:xfrm>
                <a:off x="11225481" y="3848248"/>
                <a:ext cx="1144040" cy="1047941"/>
              </a:xfrm>
              <a:prstGeom prst="rect">
                <a:avLst/>
              </a:prstGeom>
            </p:spPr>
          </p:pic>
        </p:grpSp>
      </p:grpSp>
    </p:spTree>
    <p:extLst>
      <p:ext uri="{BB962C8B-B14F-4D97-AF65-F5344CB8AC3E}">
        <p14:creationId xmlns:p14="http://schemas.microsoft.com/office/powerpoint/2010/main" val="1527732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lstStyle/>
          <a:p>
            <a:r>
              <a:rPr lang="en-US" dirty="0">
                <a:solidFill>
                  <a:schemeClr val="bg1">
                    <a:lumMod val="65000"/>
                  </a:schemeClr>
                </a:solidFill>
              </a:rPr>
              <a:t>Who is a2 benefits?</a:t>
            </a:r>
          </a:p>
        </p:txBody>
      </p:sp>
      <p:sp>
        <p:nvSpPr>
          <p:cNvPr id="3" name="Content Placeholder 2">
            <a:extLst>
              <a:ext uri="{FF2B5EF4-FFF2-40B4-BE49-F238E27FC236}">
                <a16:creationId xmlns:a16="http://schemas.microsoft.com/office/drawing/2014/main" id="{2FF7F9BD-0A4C-4C11-9432-6CDBD00DD377}"/>
              </a:ext>
            </a:extLst>
          </p:cNvPr>
          <p:cNvSpPr>
            <a:spLocks noGrp="1"/>
          </p:cNvSpPr>
          <p:nvPr>
            <p:ph idx="1"/>
          </p:nvPr>
        </p:nvSpPr>
        <p:spPr>
          <a:xfrm>
            <a:off x="3104148" y="1762220"/>
            <a:ext cx="8410074" cy="4351338"/>
          </a:xfrm>
        </p:spPr>
        <p:txBody>
          <a:bodyPr/>
          <a:lstStyle/>
          <a:p>
            <a:pPr marL="0" lvl="0" indent="0">
              <a:buNone/>
            </a:pPr>
            <a:r>
              <a:rPr lang="en-US" b="1" dirty="0"/>
              <a:t>We have a dedicated Benefit Service Team here to assist you!</a:t>
            </a:r>
          </a:p>
          <a:p>
            <a:pPr lvl="0"/>
            <a:endParaRPr lang="en-US" b="1" dirty="0"/>
          </a:p>
          <a:p>
            <a:pPr lvl="1">
              <a:buFont typeface="Arial"/>
              <a:buChar char="•"/>
            </a:pPr>
            <a:r>
              <a:rPr lang="en-US" sz="2800" dirty="0"/>
              <a:t>Looking for an In-Network Provider or Pharmacy?</a:t>
            </a:r>
          </a:p>
          <a:p>
            <a:pPr lvl="1">
              <a:buFont typeface="Arial"/>
              <a:buChar char="•"/>
            </a:pPr>
            <a:r>
              <a:rPr lang="en-US" sz="2800" dirty="0"/>
              <a:t>Need assistance with a claim question or issue?</a:t>
            </a:r>
          </a:p>
          <a:p>
            <a:pPr lvl="1">
              <a:buFont typeface="Arial"/>
              <a:buChar char="•"/>
            </a:pPr>
            <a:r>
              <a:rPr lang="en-US" sz="2800" dirty="0"/>
              <a:t>Have a question about your Benefits or Coverage details?</a:t>
            </a:r>
          </a:p>
          <a:p>
            <a:pPr lvl="1">
              <a:buFont typeface="Arial"/>
              <a:buChar char="•"/>
            </a:pPr>
            <a:r>
              <a:rPr lang="en-US" sz="2800" dirty="0"/>
              <a:t>Call or email</a:t>
            </a:r>
          </a:p>
          <a:p>
            <a:pPr lvl="2">
              <a:buFont typeface="Arial"/>
              <a:buChar char="•"/>
            </a:pPr>
            <a:r>
              <a:rPr lang="en-US" sz="2400" dirty="0"/>
              <a:t>678-540-1428 or </a:t>
            </a:r>
            <a:r>
              <a:rPr lang="en-US" sz="2400" dirty="0">
                <a:hlinkClick r:id="rId2"/>
              </a:rPr>
              <a:t>woodstock@a2benefits.com</a:t>
            </a:r>
            <a:r>
              <a:rPr lang="en-US" sz="2400" dirty="0"/>
              <a:t>  </a:t>
            </a:r>
          </a:p>
          <a:p>
            <a:pPr lvl="1">
              <a:buFont typeface="Arial"/>
              <a:buChar char="•"/>
            </a:pPr>
            <a:endParaRPr lang="en-US" sz="2800" dirty="0"/>
          </a:p>
          <a:p>
            <a:endParaRPr lang="en-US" dirty="0"/>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7</a:t>
            </a:fld>
            <a:endParaRPr lang="en-US" dirty="0"/>
          </a:p>
        </p:txBody>
      </p:sp>
      <p:pic>
        <p:nvPicPr>
          <p:cNvPr id="7" name="Graphic 6" descr="Call center">
            <a:extLst>
              <a:ext uri="{FF2B5EF4-FFF2-40B4-BE49-F238E27FC236}">
                <a16:creationId xmlns:a16="http://schemas.microsoft.com/office/drawing/2014/main" id="{308CE28D-0567-4724-A798-CF4D69A20A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778" y="2059489"/>
            <a:ext cx="2590800" cy="2590800"/>
          </a:xfrm>
          <a:prstGeom prst="rect">
            <a:avLst/>
          </a:prstGeom>
        </p:spPr>
      </p:pic>
    </p:spTree>
    <p:extLst>
      <p:ext uri="{BB962C8B-B14F-4D97-AF65-F5344CB8AC3E}">
        <p14:creationId xmlns:p14="http://schemas.microsoft.com/office/powerpoint/2010/main" val="725043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ealthJoy Reviews 2024: Details, Pricing, &amp; Features | G2">
            <a:extLst>
              <a:ext uri="{FF2B5EF4-FFF2-40B4-BE49-F238E27FC236}">
                <a16:creationId xmlns:a16="http://schemas.microsoft.com/office/drawing/2014/main" id="{5E1BE0FC-59AF-5533-C1E7-C81CB12EB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3153" y="263516"/>
            <a:ext cx="1810647" cy="18106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lstStyle/>
          <a:p>
            <a:r>
              <a:rPr lang="en-US" dirty="0">
                <a:solidFill>
                  <a:schemeClr val="bg1">
                    <a:lumMod val="65000"/>
                  </a:schemeClr>
                </a:solidFill>
              </a:rPr>
              <a:t>What is HealthJoy?</a:t>
            </a:r>
          </a:p>
        </p:txBody>
      </p:sp>
      <p:sp>
        <p:nvSpPr>
          <p:cNvPr id="3" name="Content Placeholder 2">
            <a:extLst>
              <a:ext uri="{FF2B5EF4-FFF2-40B4-BE49-F238E27FC236}">
                <a16:creationId xmlns:a16="http://schemas.microsoft.com/office/drawing/2014/main" id="{2FF7F9BD-0A4C-4C11-9432-6CDBD00DD377}"/>
              </a:ext>
            </a:extLst>
          </p:cNvPr>
          <p:cNvSpPr>
            <a:spLocks noGrp="1"/>
          </p:cNvSpPr>
          <p:nvPr>
            <p:ph idx="1"/>
          </p:nvPr>
        </p:nvSpPr>
        <p:spPr>
          <a:xfrm>
            <a:off x="2449087" y="1690688"/>
            <a:ext cx="6847313" cy="4351338"/>
          </a:xfrm>
        </p:spPr>
        <p:txBody>
          <a:bodyPr>
            <a:normAutofit fontScale="92500" lnSpcReduction="10000"/>
          </a:bodyPr>
          <a:lstStyle/>
          <a:p>
            <a:pPr marL="0" lvl="0" indent="0">
              <a:buNone/>
            </a:pPr>
            <a:r>
              <a:rPr lang="en-US" b="1" dirty="0"/>
              <a:t>HealthJoy is your virtual Healthcare Assistant. Your first stop for all your healthcare needs! </a:t>
            </a:r>
          </a:p>
          <a:p>
            <a:pPr lvl="1">
              <a:buFont typeface="Arial"/>
              <a:buChar char="•"/>
            </a:pPr>
            <a:r>
              <a:rPr lang="en-US" sz="2800" dirty="0"/>
              <a:t>Access and understand your benefits</a:t>
            </a:r>
          </a:p>
          <a:p>
            <a:pPr lvl="1">
              <a:buFont typeface="Arial"/>
              <a:buChar char="•"/>
            </a:pPr>
            <a:r>
              <a:rPr lang="en-US" sz="2800" dirty="0"/>
              <a:t>A virtual wallet for ID cards</a:t>
            </a:r>
          </a:p>
          <a:p>
            <a:pPr lvl="1">
              <a:buFont typeface="Arial"/>
              <a:buChar char="•"/>
            </a:pPr>
            <a:r>
              <a:rPr lang="en-US" sz="2800" dirty="0"/>
              <a:t>On-demand</a:t>
            </a:r>
            <a:r>
              <a:rPr lang="en-US" sz="2800" dirty="0">
                <a:solidFill>
                  <a:srgbClr val="124A7B"/>
                </a:solidFill>
              </a:rPr>
              <a:t> </a:t>
            </a:r>
            <a:r>
              <a:rPr lang="en-US" sz="2800" b="1" i="1" dirty="0">
                <a:solidFill>
                  <a:srgbClr val="124A7B"/>
                </a:solidFill>
              </a:rPr>
              <a:t>LIVE</a:t>
            </a:r>
            <a:r>
              <a:rPr lang="en-US" sz="2800" dirty="0">
                <a:solidFill>
                  <a:srgbClr val="124A7B"/>
                </a:solidFill>
              </a:rPr>
              <a:t> </a:t>
            </a:r>
            <a:r>
              <a:rPr lang="en-US" sz="2800" dirty="0"/>
              <a:t>help</a:t>
            </a:r>
          </a:p>
          <a:p>
            <a:pPr lvl="1">
              <a:buFont typeface="Arial"/>
              <a:buChar char="•"/>
            </a:pPr>
            <a:r>
              <a:rPr lang="en-US" sz="2800" dirty="0"/>
              <a:t>Make smart choices </a:t>
            </a:r>
          </a:p>
          <a:p>
            <a:pPr lvl="1">
              <a:buFont typeface="Arial"/>
              <a:buChar char="•"/>
            </a:pPr>
            <a:r>
              <a:rPr lang="en-US" sz="2800" dirty="0"/>
              <a:t>Save time and money</a:t>
            </a:r>
          </a:p>
          <a:p>
            <a:pPr lvl="1">
              <a:buFont typeface="Arial"/>
              <a:buChar char="•"/>
            </a:pPr>
            <a:r>
              <a:rPr lang="en-US" sz="2800" dirty="0"/>
              <a:t>Chat or phone 24/7/365</a:t>
            </a:r>
          </a:p>
          <a:p>
            <a:pPr lvl="1">
              <a:buFont typeface="Arial"/>
              <a:buChar char="•"/>
            </a:pPr>
            <a:r>
              <a:rPr lang="en-US" sz="2800" b="1" i="1" dirty="0">
                <a:solidFill>
                  <a:srgbClr val="124A7B"/>
                </a:solidFill>
              </a:rPr>
              <a:t>Telemedicine – consult with a doctor online 24/7/365</a:t>
            </a:r>
          </a:p>
          <a:p>
            <a:pPr lvl="1">
              <a:buFont typeface="Arial"/>
              <a:buChar char="•"/>
            </a:pPr>
            <a:r>
              <a:rPr lang="en-US" sz="2800" dirty="0"/>
              <a:t>Download the app today! </a:t>
            </a:r>
          </a:p>
          <a:p>
            <a:pPr lvl="1">
              <a:buFont typeface="Arial"/>
              <a:buChar char="•"/>
            </a:pPr>
            <a:endParaRPr lang="en-US" sz="2800" dirty="0"/>
          </a:p>
          <a:p>
            <a:endParaRPr lang="en-US" dirty="0"/>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8</a:t>
            </a:fld>
            <a:endParaRPr lang="en-US" dirty="0"/>
          </a:p>
        </p:txBody>
      </p:sp>
      <p:pic>
        <p:nvPicPr>
          <p:cNvPr id="7" name="Graphic 6" descr="Call center">
            <a:extLst>
              <a:ext uri="{FF2B5EF4-FFF2-40B4-BE49-F238E27FC236}">
                <a16:creationId xmlns:a16="http://schemas.microsoft.com/office/drawing/2014/main" id="{308CE28D-0567-4724-A798-CF4D69A20A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491" y="2074163"/>
            <a:ext cx="1953711" cy="1953711"/>
          </a:xfrm>
          <a:prstGeom prst="rect">
            <a:avLst/>
          </a:prstGeom>
        </p:spPr>
      </p:pic>
      <p:pic>
        <p:nvPicPr>
          <p:cNvPr id="8" name="Picture 7">
            <a:extLst>
              <a:ext uri="{FF2B5EF4-FFF2-40B4-BE49-F238E27FC236}">
                <a16:creationId xmlns:a16="http://schemas.microsoft.com/office/drawing/2014/main" id="{6364C88D-793F-3AE4-0291-5F64ED9F1B58}"/>
              </a:ext>
            </a:extLst>
          </p:cNvPr>
          <p:cNvPicPr>
            <a:picLocks noChangeAspect="1"/>
          </p:cNvPicPr>
          <p:nvPr/>
        </p:nvPicPr>
        <p:blipFill>
          <a:blip r:embed="rId5"/>
          <a:stretch>
            <a:fillRect/>
          </a:stretch>
        </p:blipFill>
        <p:spPr>
          <a:xfrm>
            <a:off x="9320316" y="1594436"/>
            <a:ext cx="1962839" cy="4249642"/>
          </a:xfrm>
          <a:prstGeom prst="rect">
            <a:avLst/>
          </a:prstGeom>
        </p:spPr>
      </p:pic>
    </p:spTree>
    <p:extLst>
      <p:ext uri="{BB962C8B-B14F-4D97-AF65-F5344CB8AC3E}">
        <p14:creationId xmlns:p14="http://schemas.microsoft.com/office/powerpoint/2010/main" val="3274235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AB5A-8B15-487D-8BFD-BDA817A6DD6A}"/>
              </a:ext>
            </a:extLst>
          </p:cNvPr>
          <p:cNvSpPr>
            <a:spLocks noGrp="1"/>
          </p:cNvSpPr>
          <p:nvPr>
            <p:ph type="title"/>
          </p:nvPr>
        </p:nvSpPr>
        <p:spPr/>
        <p:txBody>
          <a:bodyPr/>
          <a:lstStyle/>
          <a:p>
            <a:r>
              <a:rPr lang="en-US" dirty="0">
                <a:solidFill>
                  <a:schemeClr val="bg1">
                    <a:lumMod val="65000"/>
                  </a:schemeClr>
                </a:solidFill>
              </a:rPr>
              <a:t>2024 Benefit Summary </a:t>
            </a:r>
          </a:p>
        </p:txBody>
      </p:sp>
      <p:sp>
        <p:nvSpPr>
          <p:cNvPr id="5" name="Slide Number Placeholder 4">
            <a:extLst>
              <a:ext uri="{FF2B5EF4-FFF2-40B4-BE49-F238E27FC236}">
                <a16:creationId xmlns:a16="http://schemas.microsoft.com/office/drawing/2014/main" id="{C7E7526E-1858-4FAA-B705-26CFD05CDA9A}"/>
              </a:ext>
            </a:extLst>
          </p:cNvPr>
          <p:cNvSpPr>
            <a:spLocks noGrp="1"/>
          </p:cNvSpPr>
          <p:nvPr>
            <p:ph type="sldNum" sz="quarter" idx="12"/>
          </p:nvPr>
        </p:nvSpPr>
        <p:spPr>
          <a:xfrm>
            <a:off x="8618011" y="6365062"/>
            <a:ext cx="2743200" cy="365125"/>
          </a:xfrm>
        </p:spPr>
        <p:txBody>
          <a:bodyPr/>
          <a:lstStyle/>
          <a:p>
            <a:fld id="{B9CCF627-3D04-48DA-9564-5864B7D60EF7}" type="slidenum">
              <a:rPr lang="en-US" smtClean="0"/>
              <a:t>9</a:t>
            </a:fld>
            <a:endParaRPr lang="en-US" dirty="0"/>
          </a:p>
        </p:txBody>
      </p:sp>
      <p:sp>
        <p:nvSpPr>
          <p:cNvPr id="8" name="Shape 1238">
            <a:extLst>
              <a:ext uri="{FF2B5EF4-FFF2-40B4-BE49-F238E27FC236}">
                <a16:creationId xmlns:a16="http://schemas.microsoft.com/office/drawing/2014/main" id="{49A8325B-A601-4993-9126-104F2EC13EF7}"/>
              </a:ext>
            </a:extLst>
          </p:cNvPr>
          <p:cNvSpPr>
            <a:spLocks noChangeAspect="1"/>
          </p:cNvSpPr>
          <p:nvPr/>
        </p:nvSpPr>
        <p:spPr>
          <a:xfrm>
            <a:off x="838200" y="5041975"/>
            <a:ext cx="1068203" cy="309891"/>
          </a:xfrm>
          <a:custGeom>
            <a:avLst/>
            <a:gdLst/>
            <a:ahLst/>
            <a:cxnLst>
              <a:cxn ang="0">
                <a:pos x="wd2" y="hd2"/>
              </a:cxn>
              <a:cxn ang="5400000">
                <a:pos x="wd2" y="hd2"/>
              </a:cxn>
              <a:cxn ang="10800000">
                <a:pos x="wd2" y="hd2"/>
              </a:cxn>
              <a:cxn ang="16200000">
                <a:pos x="wd2" y="hd2"/>
              </a:cxn>
            </a:cxnLst>
            <a:rect l="0" t="0" r="r" b="b"/>
            <a:pathLst>
              <a:path w="21600" h="21558" extrusionOk="0">
                <a:moveTo>
                  <a:pt x="3669" y="4"/>
                </a:moveTo>
                <a:cubicBezTo>
                  <a:pt x="2438" y="44"/>
                  <a:pt x="1210" y="432"/>
                  <a:pt x="0" y="1163"/>
                </a:cubicBezTo>
                <a:lnTo>
                  <a:pt x="221" y="5872"/>
                </a:lnTo>
                <a:lnTo>
                  <a:pt x="752" y="6587"/>
                </a:lnTo>
                <a:cubicBezTo>
                  <a:pt x="887" y="8948"/>
                  <a:pt x="1055" y="11250"/>
                  <a:pt x="1253" y="13497"/>
                </a:cubicBezTo>
                <a:cubicBezTo>
                  <a:pt x="1422" y="15420"/>
                  <a:pt x="1623" y="17406"/>
                  <a:pt x="2080" y="18895"/>
                </a:cubicBezTo>
                <a:cubicBezTo>
                  <a:pt x="2818" y="21293"/>
                  <a:pt x="3946" y="21590"/>
                  <a:pt x="5012" y="21555"/>
                </a:cubicBezTo>
                <a:cubicBezTo>
                  <a:pt x="6192" y="21517"/>
                  <a:pt x="7422" y="21131"/>
                  <a:pt x="8308" y="18687"/>
                </a:cubicBezTo>
                <a:cubicBezTo>
                  <a:pt x="9141" y="16388"/>
                  <a:pt x="9436" y="12902"/>
                  <a:pt x="9831" y="9716"/>
                </a:cubicBezTo>
                <a:cubicBezTo>
                  <a:pt x="9944" y="8807"/>
                  <a:pt x="10076" y="7880"/>
                  <a:pt x="10335" y="7338"/>
                </a:cubicBezTo>
                <a:cubicBezTo>
                  <a:pt x="10617" y="6749"/>
                  <a:pt x="10983" y="6749"/>
                  <a:pt x="11265" y="7338"/>
                </a:cubicBezTo>
                <a:cubicBezTo>
                  <a:pt x="11524" y="7880"/>
                  <a:pt x="11656" y="8807"/>
                  <a:pt x="11769" y="9716"/>
                </a:cubicBezTo>
                <a:cubicBezTo>
                  <a:pt x="12164" y="12902"/>
                  <a:pt x="12459" y="16388"/>
                  <a:pt x="13292" y="18687"/>
                </a:cubicBezTo>
                <a:cubicBezTo>
                  <a:pt x="14178" y="21131"/>
                  <a:pt x="15408" y="21517"/>
                  <a:pt x="16588" y="21555"/>
                </a:cubicBezTo>
                <a:cubicBezTo>
                  <a:pt x="17654" y="21590"/>
                  <a:pt x="18782" y="21293"/>
                  <a:pt x="19520" y="18895"/>
                </a:cubicBezTo>
                <a:cubicBezTo>
                  <a:pt x="19977" y="17406"/>
                  <a:pt x="20178" y="15420"/>
                  <a:pt x="20347" y="13497"/>
                </a:cubicBezTo>
                <a:cubicBezTo>
                  <a:pt x="20545" y="11250"/>
                  <a:pt x="20713" y="8948"/>
                  <a:pt x="20848" y="6587"/>
                </a:cubicBezTo>
                <a:lnTo>
                  <a:pt x="21379" y="5872"/>
                </a:lnTo>
                <a:lnTo>
                  <a:pt x="21600" y="1163"/>
                </a:lnTo>
                <a:cubicBezTo>
                  <a:pt x="20390" y="432"/>
                  <a:pt x="19162" y="44"/>
                  <a:pt x="17931" y="4"/>
                </a:cubicBezTo>
                <a:cubicBezTo>
                  <a:pt x="17521" y="-10"/>
                  <a:pt x="17109" y="14"/>
                  <a:pt x="16699" y="78"/>
                </a:cubicBezTo>
                <a:cubicBezTo>
                  <a:pt x="14736" y="381"/>
                  <a:pt x="12797" y="1566"/>
                  <a:pt x="10940" y="3596"/>
                </a:cubicBezTo>
                <a:cubicBezTo>
                  <a:pt x="10896" y="3649"/>
                  <a:pt x="10848" y="3677"/>
                  <a:pt x="10800" y="3677"/>
                </a:cubicBezTo>
                <a:cubicBezTo>
                  <a:pt x="10752" y="3677"/>
                  <a:pt x="10704" y="3649"/>
                  <a:pt x="10660" y="3596"/>
                </a:cubicBezTo>
                <a:cubicBezTo>
                  <a:pt x="8803" y="1566"/>
                  <a:pt x="6864" y="381"/>
                  <a:pt x="4901" y="78"/>
                </a:cubicBezTo>
                <a:cubicBezTo>
                  <a:pt x="4491" y="14"/>
                  <a:pt x="4079" y="-10"/>
                  <a:pt x="3669" y="4"/>
                </a:cubicBezTo>
                <a:close/>
                <a:moveTo>
                  <a:pt x="4583" y="1793"/>
                </a:moveTo>
                <a:cubicBezTo>
                  <a:pt x="5385" y="1774"/>
                  <a:pt x="6207" y="1945"/>
                  <a:pt x="6988" y="2253"/>
                </a:cubicBezTo>
                <a:cubicBezTo>
                  <a:pt x="7617" y="2501"/>
                  <a:pt x="8241" y="2886"/>
                  <a:pt x="8681" y="4434"/>
                </a:cubicBezTo>
                <a:cubicBezTo>
                  <a:pt x="8912" y="5247"/>
                  <a:pt x="9040" y="6292"/>
                  <a:pt x="9075" y="7377"/>
                </a:cubicBezTo>
                <a:cubicBezTo>
                  <a:pt x="9107" y="8349"/>
                  <a:pt x="9067" y="9311"/>
                  <a:pt x="8999" y="10248"/>
                </a:cubicBezTo>
                <a:cubicBezTo>
                  <a:pt x="8749" y="13720"/>
                  <a:pt x="8112" y="16939"/>
                  <a:pt x="7085" y="18604"/>
                </a:cubicBezTo>
                <a:cubicBezTo>
                  <a:pt x="6294" y="19886"/>
                  <a:pt x="5384" y="20022"/>
                  <a:pt x="4498" y="19810"/>
                </a:cubicBezTo>
                <a:cubicBezTo>
                  <a:pt x="3925" y="19673"/>
                  <a:pt x="3338" y="19372"/>
                  <a:pt x="2884" y="18257"/>
                </a:cubicBezTo>
                <a:cubicBezTo>
                  <a:pt x="2068" y="16250"/>
                  <a:pt x="2009" y="12699"/>
                  <a:pt x="1863" y="9473"/>
                </a:cubicBezTo>
                <a:cubicBezTo>
                  <a:pt x="1784" y="7721"/>
                  <a:pt x="1675" y="5865"/>
                  <a:pt x="1966" y="4349"/>
                </a:cubicBezTo>
                <a:cubicBezTo>
                  <a:pt x="2334" y="2436"/>
                  <a:pt x="3081" y="2013"/>
                  <a:pt x="3790" y="1875"/>
                </a:cubicBezTo>
                <a:cubicBezTo>
                  <a:pt x="4050" y="1824"/>
                  <a:pt x="4316" y="1799"/>
                  <a:pt x="4583" y="1793"/>
                </a:cubicBezTo>
                <a:close/>
                <a:moveTo>
                  <a:pt x="17017" y="1793"/>
                </a:moveTo>
                <a:cubicBezTo>
                  <a:pt x="17284" y="1799"/>
                  <a:pt x="17550" y="1824"/>
                  <a:pt x="17810" y="1875"/>
                </a:cubicBezTo>
                <a:cubicBezTo>
                  <a:pt x="18519" y="2013"/>
                  <a:pt x="19266" y="2436"/>
                  <a:pt x="19634" y="4349"/>
                </a:cubicBezTo>
                <a:cubicBezTo>
                  <a:pt x="19925" y="5865"/>
                  <a:pt x="19816" y="7721"/>
                  <a:pt x="19737" y="9473"/>
                </a:cubicBezTo>
                <a:cubicBezTo>
                  <a:pt x="19591" y="12699"/>
                  <a:pt x="19532" y="16250"/>
                  <a:pt x="18716" y="18257"/>
                </a:cubicBezTo>
                <a:cubicBezTo>
                  <a:pt x="18262" y="19372"/>
                  <a:pt x="17675" y="19673"/>
                  <a:pt x="17102" y="19810"/>
                </a:cubicBezTo>
                <a:cubicBezTo>
                  <a:pt x="16216" y="20022"/>
                  <a:pt x="15306" y="19886"/>
                  <a:pt x="14515" y="18604"/>
                </a:cubicBezTo>
                <a:cubicBezTo>
                  <a:pt x="13488" y="16939"/>
                  <a:pt x="12851" y="13720"/>
                  <a:pt x="12601" y="10248"/>
                </a:cubicBezTo>
                <a:cubicBezTo>
                  <a:pt x="12533" y="9311"/>
                  <a:pt x="12493" y="8349"/>
                  <a:pt x="12525" y="7377"/>
                </a:cubicBezTo>
                <a:cubicBezTo>
                  <a:pt x="12560" y="6292"/>
                  <a:pt x="12688" y="5247"/>
                  <a:pt x="12919" y="4434"/>
                </a:cubicBezTo>
                <a:cubicBezTo>
                  <a:pt x="13359" y="2886"/>
                  <a:pt x="13983" y="2501"/>
                  <a:pt x="14612" y="2253"/>
                </a:cubicBezTo>
                <a:cubicBezTo>
                  <a:pt x="15393" y="1945"/>
                  <a:pt x="16215" y="1774"/>
                  <a:pt x="17017" y="1793"/>
                </a:cubicBezTo>
                <a:close/>
              </a:path>
            </a:pathLst>
          </a:custGeom>
          <a:solidFill>
            <a:srgbClr val="124A7B"/>
          </a:solidFill>
          <a:ln w="12700">
            <a:miter lim="400000"/>
          </a:ln>
        </p:spPr>
        <p:txBody>
          <a:bodyPr lIns="71437" tIns="71437" rIns="71437" bIns="71437" anchor="ctr"/>
          <a:lstStyle/>
          <a:p>
            <a:pPr>
              <a:defRPr sz="3200">
                <a:solidFill>
                  <a:srgbClr val="FFFFFF"/>
                </a:solidFill>
                <a:latin typeface="+mn-lt"/>
                <a:ea typeface="+mn-ea"/>
                <a:cs typeface="+mn-cs"/>
                <a:sym typeface="Helvetica Light"/>
              </a:defRPr>
            </a:pPr>
            <a:endParaRPr dirty="0"/>
          </a:p>
        </p:txBody>
      </p:sp>
      <p:sp>
        <p:nvSpPr>
          <p:cNvPr id="10" name="Shape 99">
            <a:extLst>
              <a:ext uri="{FF2B5EF4-FFF2-40B4-BE49-F238E27FC236}">
                <a16:creationId xmlns:a16="http://schemas.microsoft.com/office/drawing/2014/main" id="{7F7A4461-D86B-4DEC-B61D-2A6CA44B6AFA}"/>
              </a:ext>
            </a:extLst>
          </p:cNvPr>
          <p:cNvSpPr>
            <a:spLocks noChangeAspect="1"/>
          </p:cNvSpPr>
          <p:nvPr/>
        </p:nvSpPr>
        <p:spPr>
          <a:xfrm>
            <a:off x="6287198" y="1697479"/>
            <a:ext cx="1131769" cy="762001"/>
          </a:xfrm>
          <a:custGeom>
            <a:avLst/>
            <a:gdLst/>
            <a:ahLst/>
            <a:cxnLst>
              <a:cxn ang="0">
                <a:pos x="wd2" y="hd2"/>
              </a:cxn>
              <a:cxn ang="5400000">
                <a:pos x="wd2" y="hd2"/>
              </a:cxn>
              <a:cxn ang="10800000">
                <a:pos x="wd2" y="hd2"/>
              </a:cxn>
              <a:cxn ang="16200000">
                <a:pos x="wd2" y="hd2"/>
              </a:cxn>
            </a:cxnLst>
            <a:rect l="0" t="0" r="r" b="b"/>
            <a:pathLst>
              <a:path w="21515" h="21600" extrusionOk="0">
                <a:moveTo>
                  <a:pt x="7651" y="0"/>
                </a:moveTo>
                <a:cubicBezTo>
                  <a:pt x="7255" y="0"/>
                  <a:pt x="6859" y="226"/>
                  <a:pt x="6557" y="677"/>
                </a:cubicBezTo>
                <a:cubicBezTo>
                  <a:pt x="5952" y="1579"/>
                  <a:pt x="5952" y="3039"/>
                  <a:pt x="6557" y="3941"/>
                </a:cubicBezTo>
                <a:cubicBezTo>
                  <a:pt x="7161" y="4843"/>
                  <a:pt x="8143" y="4843"/>
                  <a:pt x="8747" y="3941"/>
                </a:cubicBezTo>
                <a:cubicBezTo>
                  <a:pt x="9352" y="3039"/>
                  <a:pt x="9352" y="1579"/>
                  <a:pt x="8747" y="677"/>
                </a:cubicBezTo>
                <a:cubicBezTo>
                  <a:pt x="8445" y="226"/>
                  <a:pt x="8047" y="0"/>
                  <a:pt x="7651" y="0"/>
                </a:cubicBezTo>
                <a:close/>
                <a:moveTo>
                  <a:pt x="13743" y="1271"/>
                </a:moveTo>
                <a:cubicBezTo>
                  <a:pt x="13370" y="1271"/>
                  <a:pt x="12994" y="1485"/>
                  <a:pt x="12710" y="1909"/>
                </a:cubicBezTo>
                <a:cubicBezTo>
                  <a:pt x="12141" y="2758"/>
                  <a:pt x="12141" y="4133"/>
                  <a:pt x="12710" y="4982"/>
                </a:cubicBezTo>
                <a:cubicBezTo>
                  <a:pt x="13279" y="5830"/>
                  <a:pt x="14203" y="5830"/>
                  <a:pt x="14772" y="4982"/>
                </a:cubicBezTo>
                <a:cubicBezTo>
                  <a:pt x="15341" y="4133"/>
                  <a:pt x="15341" y="2758"/>
                  <a:pt x="14772" y="1909"/>
                </a:cubicBezTo>
                <a:cubicBezTo>
                  <a:pt x="14487" y="1485"/>
                  <a:pt x="14116" y="1271"/>
                  <a:pt x="13743" y="1271"/>
                </a:cubicBezTo>
                <a:close/>
                <a:moveTo>
                  <a:pt x="5602" y="5218"/>
                </a:moveTo>
                <a:cubicBezTo>
                  <a:pt x="5477" y="5218"/>
                  <a:pt x="5363" y="5272"/>
                  <a:pt x="5261" y="5359"/>
                </a:cubicBezTo>
                <a:cubicBezTo>
                  <a:pt x="5025" y="5495"/>
                  <a:pt x="4844" y="5803"/>
                  <a:pt x="4802" y="6203"/>
                </a:cubicBezTo>
                <a:lnTo>
                  <a:pt x="4334" y="10627"/>
                </a:lnTo>
                <a:cubicBezTo>
                  <a:pt x="4214" y="10626"/>
                  <a:pt x="4095" y="10695"/>
                  <a:pt x="4016" y="10849"/>
                </a:cubicBezTo>
                <a:lnTo>
                  <a:pt x="3061" y="12702"/>
                </a:lnTo>
                <a:lnTo>
                  <a:pt x="2961" y="12702"/>
                </a:lnTo>
                <a:lnTo>
                  <a:pt x="1619" y="12702"/>
                </a:lnTo>
                <a:lnTo>
                  <a:pt x="1446" y="12702"/>
                </a:lnTo>
                <a:lnTo>
                  <a:pt x="1446" y="12711"/>
                </a:lnTo>
                <a:cubicBezTo>
                  <a:pt x="1316" y="12711"/>
                  <a:pt x="1188" y="12797"/>
                  <a:pt x="1111" y="12972"/>
                </a:cubicBezTo>
                <a:lnTo>
                  <a:pt x="65" y="15353"/>
                </a:lnTo>
                <a:cubicBezTo>
                  <a:pt x="-56" y="15628"/>
                  <a:pt x="-4" y="15997"/>
                  <a:pt x="180" y="16177"/>
                </a:cubicBezTo>
                <a:cubicBezTo>
                  <a:pt x="365" y="16357"/>
                  <a:pt x="612" y="16280"/>
                  <a:pt x="733" y="16005"/>
                </a:cubicBezTo>
                <a:lnTo>
                  <a:pt x="1420" y="14443"/>
                </a:lnTo>
                <a:lnTo>
                  <a:pt x="910" y="18877"/>
                </a:lnTo>
                <a:lnTo>
                  <a:pt x="1446" y="18877"/>
                </a:lnTo>
                <a:lnTo>
                  <a:pt x="1446" y="21006"/>
                </a:lnTo>
                <a:cubicBezTo>
                  <a:pt x="1446" y="21335"/>
                  <a:pt x="1624" y="21600"/>
                  <a:pt x="1844" y="21600"/>
                </a:cubicBezTo>
                <a:cubicBezTo>
                  <a:pt x="2065" y="21600"/>
                  <a:pt x="2244" y="21335"/>
                  <a:pt x="2244" y="21006"/>
                </a:cubicBezTo>
                <a:lnTo>
                  <a:pt x="2244" y="18877"/>
                </a:lnTo>
                <a:lnTo>
                  <a:pt x="2336" y="18877"/>
                </a:lnTo>
                <a:lnTo>
                  <a:pt x="2336" y="21006"/>
                </a:lnTo>
                <a:cubicBezTo>
                  <a:pt x="2336" y="21335"/>
                  <a:pt x="2513" y="21600"/>
                  <a:pt x="2734" y="21600"/>
                </a:cubicBezTo>
                <a:cubicBezTo>
                  <a:pt x="2954" y="21600"/>
                  <a:pt x="3134" y="21335"/>
                  <a:pt x="3134" y="21006"/>
                </a:cubicBezTo>
                <a:lnTo>
                  <a:pt x="3134" y="18877"/>
                </a:lnTo>
                <a:lnTo>
                  <a:pt x="3670" y="18877"/>
                </a:lnTo>
                <a:lnTo>
                  <a:pt x="3134" y="14209"/>
                </a:lnTo>
                <a:lnTo>
                  <a:pt x="3134" y="14051"/>
                </a:lnTo>
                <a:cubicBezTo>
                  <a:pt x="3266" y="14069"/>
                  <a:pt x="3399" y="14000"/>
                  <a:pt x="3486" y="13832"/>
                </a:cubicBezTo>
                <a:lnTo>
                  <a:pt x="4370" y="12117"/>
                </a:lnTo>
                <a:cubicBezTo>
                  <a:pt x="4479" y="12370"/>
                  <a:pt x="4652" y="12561"/>
                  <a:pt x="4867" y="12611"/>
                </a:cubicBezTo>
                <a:cubicBezTo>
                  <a:pt x="5266" y="12704"/>
                  <a:pt x="5642" y="12296"/>
                  <a:pt x="5704" y="11701"/>
                </a:cubicBezTo>
                <a:lnTo>
                  <a:pt x="6067" y="8245"/>
                </a:lnTo>
                <a:lnTo>
                  <a:pt x="6103" y="8245"/>
                </a:lnTo>
                <a:lnTo>
                  <a:pt x="6103" y="13199"/>
                </a:lnTo>
                <a:lnTo>
                  <a:pt x="6103" y="14243"/>
                </a:lnTo>
                <a:lnTo>
                  <a:pt x="6103" y="20509"/>
                </a:lnTo>
                <a:cubicBezTo>
                  <a:pt x="6103" y="21112"/>
                  <a:pt x="6431" y="21600"/>
                  <a:pt x="6836" y="21600"/>
                </a:cubicBezTo>
                <a:cubicBezTo>
                  <a:pt x="7240" y="21600"/>
                  <a:pt x="7567" y="21112"/>
                  <a:pt x="7567" y="20509"/>
                </a:cubicBezTo>
                <a:lnTo>
                  <a:pt x="7567" y="14243"/>
                </a:lnTo>
                <a:lnTo>
                  <a:pt x="7735" y="14243"/>
                </a:lnTo>
                <a:lnTo>
                  <a:pt x="7735" y="20509"/>
                </a:lnTo>
                <a:cubicBezTo>
                  <a:pt x="7735" y="21112"/>
                  <a:pt x="8064" y="21600"/>
                  <a:pt x="8468" y="21600"/>
                </a:cubicBezTo>
                <a:cubicBezTo>
                  <a:pt x="8873" y="21600"/>
                  <a:pt x="9200" y="21112"/>
                  <a:pt x="9200" y="20509"/>
                </a:cubicBezTo>
                <a:lnTo>
                  <a:pt x="9200" y="14243"/>
                </a:lnTo>
                <a:lnTo>
                  <a:pt x="9200" y="13199"/>
                </a:lnTo>
                <a:lnTo>
                  <a:pt x="9200" y="8245"/>
                </a:lnTo>
                <a:lnTo>
                  <a:pt x="9231" y="8245"/>
                </a:lnTo>
                <a:lnTo>
                  <a:pt x="9600" y="11701"/>
                </a:lnTo>
                <a:cubicBezTo>
                  <a:pt x="9663" y="12296"/>
                  <a:pt x="10036" y="12702"/>
                  <a:pt x="10435" y="12608"/>
                </a:cubicBezTo>
                <a:cubicBezTo>
                  <a:pt x="10637" y="12560"/>
                  <a:pt x="10807" y="12394"/>
                  <a:pt x="10917" y="12164"/>
                </a:cubicBezTo>
                <a:cubicBezTo>
                  <a:pt x="10968" y="12101"/>
                  <a:pt x="11015" y="12031"/>
                  <a:pt x="11053" y="11945"/>
                </a:cubicBezTo>
                <a:lnTo>
                  <a:pt x="12239" y="9244"/>
                </a:lnTo>
                <a:lnTo>
                  <a:pt x="11360" y="16899"/>
                </a:lnTo>
                <a:lnTo>
                  <a:pt x="12284" y="16899"/>
                </a:lnTo>
                <a:lnTo>
                  <a:pt x="12284" y="20573"/>
                </a:lnTo>
                <a:cubicBezTo>
                  <a:pt x="12284" y="21141"/>
                  <a:pt x="12593" y="21600"/>
                  <a:pt x="12974" y="21600"/>
                </a:cubicBezTo>
                <a:cubicBezTo>
                  <a:pt x="13355" y="21600"/>
                  <a:pt x="13663" y="21141"/>
                  <a:pt x="13663" y="20573"/>
                </a:cubicBezTo>
                <a:lnTo>
                  <a:pt x="13663" y="16899"/>
                </a:lnTo>
                <a:lnTo>
                  <a:pt x="13821" y="16899"/>
                </a:lnTo>
                <a:lnTo>
                  <a:pt x="13821" y="20573"/>
                </a:lnTo>
                <a:cubicBezTo>
                  <a:pt x="13821" y="21141"/>
                  <a:pt x="14129" y="21600"/>
                  <a:pt x="14510" y="21600"/>
                </a:cubicBezTo>
                <a:cubicBezTo>
                  <a:pt x="14890" y="21600"/>
                  <a:pt x="15200" y="21141"/>
                  <a:pt x="15200" y="20573"/>
                </a:cubicBezTo>
                <a:lnTo>
                  <a:pt x="15200" y="16899"/>
                </a:lnTo>
                <a:lnTo>
                  <a:pt x="16123" y="16899"/>
                </a:lnTo>
                <a:lnTo>
                  <a:pt x="15247" y="9267"/>
                </a:lnTo>
                <a:lnTo>
                  <a:pt x="16415" y="11953"/>
                </a:lnTo>
                <a:cubicBezTo>
                  <a:pt x="16567" y="12301"/>
                  <a:pt x="16836" y="12460"/>
                  <a:pt x="17095" y="12403"/>
                </a:cubicBezTo>
                <a:lnTo>
                  <a:pt x="18187" y="13985"/>
                </a:lnTo>
                <a:cubicBezTo>
                  <a:pt x="18212" y="14020"/>
                  <a:pt x="18241" y="14041"/>
                  <a:pt x="18269" y="14065"/>
                </a:cubicBezTo>
                <a:cubicBezTo>
                  <a:pt x="18338" y="14174"/>
                  <a:pt x="18435" y="14246"/>
                  <a:pt x="18543" y="14246"/>
                </a:cubicBezTo>
                <a:lnTo>
                  <a:pt x="18814" y="14246"/>
                </a:lnTo>
                <a:lnTo>
                  <a:pt x="18814" y="17018"/>
                </a:lnTo>
                <a:lnTo>
                  <a:pt x="18814" y="17590"/>
                </a:lnTo>
                <a:lnTo>
                  <a:pt x="18814" y="21006"/>
                </a:lnTo>
                <a:cubicBezTo>
                  <a:pt x="18814" y="21335"/>
                  <a:pt x="18994" y="21600"/>
                  <a:pt x="19215" y="21600"/>
                </a:cubicBezTo>
                <a:cubicBezTo>
                  <a:pt x="19435" y="21600"/>
                  <a:pt x="19613" y="21335"/>
                  <a:pt x="19613" y="21006"/>
                </a:cubicBezTo>
                <a:lnTo>
                  <a:pt x="19613" y="17590"/>
                </a:lnTo>
                <a:lnTo>
                  <a:pt x="19704" y="17590"/>
                </a:lnTo>
                <a:lnTo>
                  <a:pt x="19704" y="21006"/>
                </a:lnTo>
                <a:cubicBezTo>
                  <a:pt x="19704" y="21335"/>
                  <a:pt x="19884" y="21600"/>
                  <a:pt x="20104" y="21600"/>
                </a:cubicBezTo>
                <a:cubicBezTo>
                  <a:pt x="20325" y="21600"/>
                  <a:pt x="20504" y="21335"/>
                  <a:pt x="20504" y="21006"/>
                </a:cubicBezTo>
                <a:lnTo>
                  <a:pt x="20504" y="17018"/>
                </a:lnTo>
                <a:lnTo>
                  <a:pt x="20504" y="14246"/>
                </a:lnTo>
                <a:lnTo>
                  <a:pt x="20514" y="14246"/>
                </a:lnTo>
                <a:lnTo>
                  <a:pt x="20720" y="16202"/>
                </a:lnTo>
                <a:cubicBezTo>
                  <a:pt x="20755" y="16527"/>
                  <a:pt x="20960" y="16750"/>
                  <a:pt x="21178" y="16699"/>
                </a:cubicBezTo>
                <a:cubicBezTo>
                  <a:pt x="21396" y="16647"/>
                  <a:pt x="21544" y="16341"/>
                  <a:pt x="21509" y="16016"/>
                </a:cubicBezTo>
                <a:lnTo>
                  <a:pt x="21212" y="13205"/>
                </a:lnTo>
                <a:cubicBezTo>
                  <a:pt x="21190" y="12996"/>
                  <a:pt x="21093" y="12839"/>
                  <a:pt x="20972" y="12761"/>
                </a:cubicBezTo>
                <a:cubicBezTo>
                  <a:pt x="20914" y="12707"/>
                  <a:pt x="20849" y="12666"/>
                  <a:pt x="20776" y="12666"/>
                </a:cubicBezTo>
                <a:lnTo>
                  <a:pt x="18543" y="12666"/>
                </a:lnTo>
                <a:cubicBezTo>
                  <a:pt x="18508" y="12666"/>
                  <a:pt x="18476" y="12684"/>
                  <a:pt x="18444" y="12697"/>
                </a:cubicBezTo>
                <a:lnTo>
                  <a:pt x="17668" y="11570"/>
                </a:lnTo>
                <a:cubicBezTo>
                  <a:pt x="17697" y="11323"/>
                  <a:pt x="17670" y="11059"/>
                  <a:pt x="17571" y="10832"/>
                </a:cubicBezTo>
                <a:lnTo>
                  <a:pt x="15775" y="6711"/>
                </a:lnTo>
                <a:cubicBezTo>
                  <a:pt x="15643" y="6408"/>
                  <a:pt x="15425" y="6245"/>
                  <a:pt x="15200" y="6244"/>
                </a:cubicBezTo>
                <a:lnTo>
                  <a:pt x="15200" y="6242"/>
                </a:lnTo>
                <a:lnTo>
                  <a:pt x="14899" y="6242"/>
                </a:lnTo>
                <a:lnTo>
                  <a:pt x="12585" y="6242"/>
                </a:lnTo>
                <a:lnTo>
                  <a:pt x="12284" y="6242"/>
                </a:lnTo>
                <a:lnTo>
                  <a:pt x="12284" y="6244"/>
                </a:lnTo>
                <a:cubicBezTo>
                  <a:pt x="12280" y="6244"/>
                  <a:pt x="12278" y="6242"/>
                  <a:pt x="12274" y="6242"/>
                </a:cubicBezTo>
                <a:cubicBezTo>
                  <a:pt x="12053" y="6246"/>
                  <a:pt x="11837" y="6408"/>
                  <a:pt x="11707" y="6705"/>
                </a:cubicBezTo>
                <a:lnTo>
                  <a:pt x="10776" y="8825"/>
                </a:lnTo>
                <a:lnTo>
                  <a:pt x="10497" y="6203"/>
                </a:lnTo>
                <a:cubicBezTo>
                  <a:pt x="10456" y="5814"/>
                  <a:pt x="10281" y="5508"/>
                  <a:pt x="10054" y="5367"/>
                </a:cubicBezTo>
                <a:cubicBezTo>
                  <a:pt x="9950" y="5274"/>
                  <a:pt x="9830" y="5218"/>
                  <a:pt x="9700" y="5218"/>
                </a:cubicBezTo>
                <a:lnTo>
                  <a:pt x="5602" y="5218"/>
                </a:lnTo>
                <a:close/>
                <a:moveTo>
                  <a:pt x="2289" y="9822"/>
                </a:moveTo>
                <a:cubicBezTo>
                  <a:pt x="2073" y="9822"/>
                  <a:pt x="1858" y="9945"/>
                  <a:pt x="1693" y="10191"/>
                </a:cubicBezTo>
                <a:cubicBezTo>
                  <a:pt x="1364" y="10683"/>
                  <a:pt x="1364" y="11481"/>
                  <a:pt x="1693" y="11973"/>
                </a:cubicBezTo>
                <a:cubicBezTo>
                  <a:pt x="2023" y="12464"/>
                  <a:pt x="2557" y="12464"/>
                  <a:pt x="2886" y="11973"/>
                </a:cubicBezTo>
                <a:cubicBezTo>
                  <a:pt x="3216" y="11481"/>
                  <a:pt x="3216" y="10683"/>
                  <a:pt x="2886" y="10191"/>
                </a:cubicBezTo>
                <a:cubicBezTo>
                  <a:pt x="2722" y="9945"/>
                  <a:pt x="2505" y="9822"/>
                  <a:pt x="2289" y="9822"/>
                </a:cubicBezTo>
                <a:close/>
                <a:moveTo>
                  <a:pt x="19659" y="9822"/>
                </a:moveTo>
                <a:cubicBezTo>
                  <a:pt x="19443" y="9822"/>
                  <a:pt x="19227" y="9945"/>
                  <a:pt x="19062" y="10191"/>
                </a:cubicBezTo>
                <a:cubicBezTo>
                  <a:pt x="18732" y="10683"/>
                  <a:pt x="18732" y="11481"/>
                  <a:pt x="19062" y="11973"/>
                </a:cubicBezTo>
                <a:cubicBezTo>
                  <a:pt x="19392" y="12464"/>
                  <a:pt x="19927" y="12464"/>
                  <a:pt x="20257" y="11973"/>
                </a:cubicBezTo>
                <a:cubicBezTo>
                  <a:pt x="20587" y="11481"/>
                  <a:pt x="20587" y="10683"/>
                  <a:pt x="20257" y="10191"/>
                </a:cubicBezTo>
                <a:cubicBezTo>
                  <a:pt x="20092" y="9945"/>
                  <a:pt x="19876" y="9822"/>
                  <a:pt x="19659" y="9822"/>
                </a:cubicBezTo>
                <a:close/>
              </a:path>
            </a:pathLst>
          </a:custGeom>
          <a:solidFill>
            <a:srgbClr val="124A7B"/>
          </a:solidFill>
          <a:ln w="12700">
            <a:miter lim="400000"/>
          </a:ln>
        </p:spPr>
        <p:txBody>
          <a:bodyPr lIns="71437" tIns="71437" rIns="71437" bIns="71437" anchor="ctr"/>
          <a:lstStyle/>
          <a:p>
            <a:pPr>
              <a:defRPr sz="3200">
                <a:solidFill>
                  <a:srgbClr val="FFFFFF"/>
                </a:solidFill>
                <a:latin typeface="+mn-lt"/>
                <a:ea typeface="+mn-ea"/>
                <a:cs typeface="+mn-cs"/>
                <a:sym typeface="Helvetica Light"/>
              </a:defRPr>
            </a:pPr>
            <a:endParaRPr dirty="0">
              <a:solidFill>
                <a:srgbClr val="002060"/>
              </a:solidFill>
            </a:endParaRPr>
          </a:p>
        </p:txBody>
      </p:sp>
      <p:sp>
        <p:nvSpPr>
          <p:cNvPr id="12" name="TextBox 11">
            <a:extLst>
              <a:ext uri="{FF2B5EF4-FFF2-40B4-BE49-F238E27FC236}">
                <a16:creationId xmlns:a16="http://schemas.microsoft.com/office/drawing/2014/main" id="{69E4148B-3B51-4011-A3D9-C9A3CE11829E}"/>
              </a:ext>
            </a:extLst>
          </p:cNvPr>
          <p:cNvSpPr txBox="1"/>
          <p:nvPr/>
        </p:nvSpPr>
        <p:spPr>
          <a:xfrm>
            <a:off x="2035443" y="1522069"/>
            <a:ext cx="4200263" cy="2308324"/>
          </a:xfrm>
          <a:prstGeom prst="rect">
            <a:avLst/>
          </a:prstGeom>
          <a:noFill/>
        </p:spPr>
        <p:txBody>
          <a:bodyPr wrap="square" rtlCol="0">
            <a:spAutoFit/>
          </a:bodyPr>
          <a:lstStyle/>
          <a:p>
            <a:r>
              <a:rPr lang="en-US" sz="1600" b="1" dirty="0">
                <a:latin typeface="Arial Nova Cond" panose="020B0506020202020204" pitchFamily="34" charset="0"/>
              </a:rPr>
              <a:t>MEDICAL</a:t>
            </a:r>
          </a:p>
          <a:p>
            <a:pPr marL="285750" indent="-285750">
              <a:buFontTx/>
              <a:buChar char="-"/>
            </a:pPr>
            <a:r>
              <a:rPr lang="en-US" sz="1600" dirty="0">
                <a:latin typeface="Arial Nova Cond" panose="020B0506020202020204" pitchFamily="34" charset="0"/>
              </a:rPr>
              <a:t>Renewing with UMR </a:t>
            </a:r>
          </a:p>
          <a:p>
            <a:pPr marL="285750" indent="-285750">
              <a:buFontTx/>
              <a:buChar char="-"/>
            </a:pPr>
            <a:r>
              <a:rPr lang="en-US" sz="1600" dirty="0">
                <a:latin typeface="Arial Nova Cond" panose="020B0506020202020204" pitchFamily="34" charset="0"/>
              </a:rPr>
              <a:t>There are no changes to plan designs for Basic &amp; Premium. The deductible on the HDHP is increasing to remain compliant with IRS regulations. </a:t>
            </a:r>
          </a:p>
          <a:p>
            <a:pPr marL="285750" indent="-285750">
              <a:buFontTx/>
              <a:buChar char="-"/>
            </a:pPr>
            <a:r>
              <a:rPr lang="en-US" sz="1600" dirty="0">
                <a:latin typeface="Arial Nova Cond" panose="020B0506020202020204" pitchFamily="34" charset="0"/>
              </a:rPr>
              <a:t>There are no changes to contributions</a:t>
            </a:r>
          </a:p>
          <a:p>
            <a:pPr marL="285750" indent="-285750">
              <a:buFontTx/>
              <a:buChar char="-"/>
            </a:pPr>
            <a:endParaRPr lang="en-US" sz="1600" dirty="0">
              <a:latin typeface="Arial Nova Cond" panose="020B0506020202020204" pitchFamily="34" charset="0"/>
            </a:endParaRPr>
          </a:p>
          <a:p>
            <a:pPr marL="285750" indent="-285750">
              <a:buFontTx/>
              <a:buChar char="-"/>
            </a:pPr>
            <a:endParaRPr lang="en-US" sz="1600" dirty="0">
              <a:latin typeface="Arial Nova Cond" panose="020B0506020202020204" pitchFamily="34" charset="0"/>
            </a:endParaRPr>
          </a:p>
        </p:txBody>
      </p:sp>
      <p:sp>
        <p:nvSpPr>
          <p:cNvPr id="13" name="TextBox 12">
            <a:extLst>
              <a:ext uri="{FF2B5EF4-FFF2-40B4-BE49-F238E27FC236}">
                <a16:creationId xmlns:a16="http://schemas.microsoft.com/office/drawing/2014/main" id="{CA1C2924-B0B5-4899-9CAE-4594D0650365}"/>
              </a:ext>
            </a:extLst>
          </p:cNvPr>
          <p:cNvSpPr txBox="1"/>
          <p:nvPr/>
        </p:nvSpPr>
        <p:spPr>
          <a:xfrm>
            <a:off x="2038015" y="3425293"/>
            <a:ext cx="3872754" cy="1323439"/>
          </a:xfrm>
          <a:prstGeom prst="rect">
            <a:avLst/>
          </a:prstGeom>
          <a:noFill/>
        </p:spPr>
        <p:txBody>
          <a:bodyPr wrap="square" rtlCol="0">
            <a:spAutoFit/>
          </a:bodyPr>
          <a:lstStyle/>
          <a:p>
            <a:r>
              <a:rPr lang="en-US" sz="1600" b="1" dirty="0">
                <a:latin typeface="Arial Nova Cond" panose="020B0506020202020204" pitchFamily="34" charset="0"/>
              </a:rPr>
              <a:t>DENTAL</a:t>
            </a:r>
          </a:p>
          <a:p>
            <a:pPr marL="285750" indent="-285750">
              <a:buFontTx/>
              <a:buChar char="-"/>
            </a:pPr>
            <a:r>
              <a:rPr lang="en-US" sz="1600" dirty="0">
                <a:latin typeface="Arial Nova Cond" panose="020B0506020202020204" pitchFamily="34" charset="0"/>
              </a:rPr>
              <a:t>Renewing with Guardian; increasing the annual max to $1,500</a:t>
            </a:r>
          </a:p>
          <a:p>
            <a:pPr marL="285750" indent="-285750">
              <a:buFontTx/>
              <a:buChar char="-"/>
            </a:pPr>
            <a:r>
              <a:rPr lang="en-US" sz="1600" dirty="0">
                <a:latin typeface="Arial Nova Cond" panose="020B0506020202020204" pitchFamily="34" charset="0"/>
              </a:rPr>
              <a:t>There are no changes to contributions</a:t>
            </a:r>
          </a:p>
          <a:p>
            <a:pPr marL="285750" indent="-285750">
              <a:buFontTx/>
              <a:buChar char="-"/>
            </a:pPr>
            <a:endParaRPr lang="en-US" sz="1600" dirty="0">
              <a:latin typeface="Arial Nova Cond" panose="020B0506020202020204" pitchFamily="34" charset="0"/>
            </a:endParaRPr>
          </a:p>
        </p:txBody>
      </p:sp>
      <p:sp>
        <p:nvSpPr>
          <p:cNvPr id="14" name="TextBox 13">
            <a:extLst>
              <a:ext uri="{FF2B5EF4-FFF2-40B4-BE49-F238E27FC236}">
                <a16:creationId xmlns:a16="http://schemas.microsoft.com/office/drawing/2014/main" id="{72A2EB48-A21B-4AFC-B1A7-EAEA7C49BB26}"/>
              </a:ext>
            </a:extLst>
          </p:cNvPr>
          <p:cNvSpPr txBox="1"/>
          <p:nvPr/>
        </p:nvSpPr>
        <p:spPr>
          <a:xfrm>
            <a:off x="2035443" y="4672955"/>
            <a:ext cx="3536577" cy="1323439"/>
          </a:xfrm>
          <a:prstGeom prst="rect">
            <a:avLst/>
          </a:prstGeom>
          <a:noFill/>
        </p:spPr>
        <p:txBody>
          <a:bodyPr wrap="square" rtlCol="0">
            <a:spAutoFit/>
          </a:bodyPr>
          <a:lstStyle/>
          <a:p>
            <a:r>
              <a:rPr lang="en-US" sz="1600" b="1" dirty="0">
                <a:latin typeface="Arial Nova Cond" panose="020B0506020202020204" pitchFamily="34" charset="0"/>
              </a:rPr>
              <a:t>VISION</a:t>
            </a:r>
          </a:p>
          <a:p>
            <a:pPr marL="285750" indent="-285750">
              <a:buFontTx/>
              <a:buChar char="-"/>
            </a:pPr>
            <a:r>
              <a:rPr lang="en-US" sz="1600" dirty="0">
                <a:latin typeface="Arial Nova Cond" panose="020B0506020202020204" pitchFamily="34" charset="0"/>
              </a:rPr>
              <a:t>Renewing with EyeMed</a:t>
            </a:r>
          </a:p>
          <a:p>
            <a:pPr marL="285750" indent="-285750">
              <a:buFontTx/>
              <a:buChar char="-"/>
            </a:pPr>
            <a:r>
              <a:rPr lang="en-US" sz="1600" dirty="0">
                <a:latin typeface="Arial Nova Cond" panose="020B0506020202020204" pitchFamily="34" charset="0"/>
              </a:rPr>
              <a:t>There are no changes to plan designs or contributions</a:t>
            </a:r>
          </a:p>
          <a:p>
            <a:endParaRPr lang="en-US" sz="1600" dirty="0">
              <a:latin typeface="Arial Nova Cond" panose="020B0506020202020204" pitchFamily="34" charset="0"/>
            </a:endParaRPr>
          </a:p>
        </p:txBody>
      </p:sp>
      <p:sp>
        <p:nvSpPr>
          <p:cNvPr id="16" name="TextBox 15">
            <a:extLst>
              <a:ext uri="{FF2B5EF4-FFF2-40B4-BE49-F238E27FC236}">
                <a16:creationId xmlns:a16="http://schemas.microsoft.com/office/drawing/2014/main" id="{614A30E5-C12B-4CDE-830A-7018CC8C3F7E}"/>
              </a:ext>
            </a:extLst>
          </p:cNvPr>
          <p:cNvSpPr txBox="1"/>
          <p:nvPr/>
        </p:nvSpPr>
        <p:spPr>
          <a:xfrm>
            <a:off x="7709396" y="1690688"/>
            <a:ext cx="3948203" cy="1077218"/>
          </a:xfrm>
          <a:prstGeom prst="rect">
            <a:avLst/>
          </a:prstGeom>
          <a:noFill/>
        </p:spPr>
        <p:txBody>
          <a:bodyPr wrap="square" rtlCol="0">
            <a:spAutoFit/>
          </a:bodyPr>
          <a:lstStyle/>
          <a:p>
            <a:r>
              <a:rPr lang="en-US" sz="1600" b="1" dirty="0">
                <a:latin typeface="Arial Nova Cond" panose="020B0506020202020204" pitchFamily="34" charset="0"/>
              </a:rPr>
              <a:t>LIFE / DISABILITY / EAP</a:t>
            </a:r>
          </a:p>
          <a:p>
            <a:pPr marL="285750" indent="-285750">
              <a:buFontTx/>
              <a:buChar char="-"/>
            </a:pPr>
            <a:r>
              <a:rPr lang="en-US" sz="1600" dirty="0">
                <a:latin typeface="Arial Nova Cond" panose="020B0506020202020204" pitchFamily="34" charset="0"/>
              </a:rPr>
              <a:t>Renewing with New York Life with no plan changes; increasing LTD max </a:t>
            </a:r>
          </a:p>
          <a:p>
            <a:pPr marL="285750" indent="-285750">
              <a:buFontTx/>
              <a:buChar char="-"/>
            </a:pPr>
            <a:r>
              <a:rPr lang="en-US" sz="1600" dirty="0">
                <a:latin typeface="Arial Nova Cond" panose="020B0506020202020204" pitchFamily="34" charset="0"/>
              </a:rPr>
              <a:t>There are no changes to contributions</a:t>
            </a:r>
          </a:p>
        </p:txBody>
      </p:sp>
      <p:sp>
        <p:nvSpPr>
          <p:cNvPr id="17" name="Shape 801">
            <a:extLst>
              <a:ext uri="{FF2B5EF4-FFF2-40B4-BE49-F238E27FC236}">
                <a16:creationId xmlns:a16="http://schemas.microsoft.com/office/drawing/2014/main" id="{B6AFC7AC-AE79-4C0A-9E0C-4011F2F13BDD}"/>
              </a:ext>
            </a:extLst>
          </p:cNvPr>
          <p:cNvSpPr>
            <a:spLocks noChangeAspect="1"/>
          </p:cNvSpPr>
          <p:nvPr/>
        </p:nvSpPr>
        <p:spPr>
          <a:xfrm>
            <a:off x="6275436" y="5020820"/>
            <a:ext cx="1155295" cy="762001"/>
          </a:xfrm>
          <a:custGeom>
            <a:avLst/>
            <a:gdLst/>
            <a:ahLst/>
            <a:cxnLst>
              <a:cxn ang="0">
                <a:pos x="wd2" y="hd2"/>
              </a:cxn>
              <a:cxn ang="5400000">
                <a:pos x="wd2" y="hd2"/>
              </a:cxn>
              <a:cxn ang="10800000">
                <a:pos x="wd2" y="hd2"/>
              </a:cxn>
              <a:cxn ang="16200000">
                <a:pos x="wd2" y="hd2"/>
              </a:cxn>
            </a:cxnLst>
            <a:rect l="0" t="0" r="r" b="b"/>
            <a:pathLst>
              <a:path w="21600" h="21569" extrusionOk="0">
                <a:moveTo>
                  <a:pt x="17226" y="0"/>
                </a:moveTo>
                <a:lnTo>
                  <a:pt x="15348" y="2697"/>
                </a:lnTo>
                <a:cubicBezTo>
                  <a:pt x="12339" y="1326"/>
                  <a:pt x="8742" y="1983"/>
                  <a:pt x="6294" y="4664"/>
                </a:cubicBezTo>
                <a:cubicBezTo>
                  <a:pt x="4884" y="6209"/>
                  <a:pt x="4088" y="8172"/>
                  <a:pt x="3906" y="10189"/>
                </a:cubicBezTo>
                <a:cubicBezTo>
                  <a:pt x="3472" y="9643"/>
                  <a:pt x="2993" y="9171"/>
                  <a:pt x="2465" y="8836"/>
                </a:cubicBezTo>
                <a:cubicBezTo>
                  <a:pt x="1990" y="8535"/>
                  <a:pt x="1471" y="8145"/>
                  <a:pt x="1527" y="7422"/>
                </a:cubicBezTo>
                <a:cubicBezTo>
                  <a:pt x="1600" y="6479"/>
                  <a:pt x="2449" y="6223"/>
                  <a:pt x="2836" y="7089"/>
                </a:cubicBezTo>
                <a:cubicBezTo>
                  <a:pt x="3034" y="7531"/>
                  <a:pt x="2988" y="8125"/>
                  <a:pt x="2732" y="8491"/>
                </a:cubicBezTo>
                <a:lnTo>
                  <a:pt x="3430" y="9132"/>
                </a:lnTo>
                <a:cubicBezTo>
                  <a:pt x="4186" y="7740"/>
                  <a:pt x="3807" y="5636"/>
                  <a:pt x="2689" y="5015"/>
                </a:cubicBezTo>
                <a:cubicBezTo>
                  <a:pt x="2478" y="4898"/>
                  <a:pt x="2266" y="4849"/>
                  <a:pt x="2060" y="4856"/>
                </a:cubicBezTo>
                <a:cubicBezTo>
                  <a:pt x="1165" y="4887"/>
                  <a:pt x="393" y="5993"/>
                  <a:pt x="454" y="7428"/>
                </a:cubicBezTo>
                <a:cubicBezTo>
                  <a:pt x="523" y="9051"/>
                  <a:pt x="1629" y="9876"/>
                  <a:pt x="2641" y="10556"/>
                </a:cubicBezTo>
                <a:cubicBezTo>
                  <a:pt x="3061" y="10837"/>
                  <a:pt x="3472" y="11145"/>
                  <a:pt x="3879" y="11466"/>
                </a:cubicBezTo>
                <a:cubicBezTo>
                  <a:pt x="3963" y="13662"/>
                  <a:pt x="4763" y="15830"/>
                  <a:pt x="6294" y="17507"/>
                </a:cubicBezTo>
                <a:cubicBezTo>
                  <a:pt x="6323" y="17539"/>
                  <a:pt x="6356" y="17568"/>
                  <a:pt x="6385" y="17599"/>
                </a:cubicBezTo>
                <a:lnTo>
                  <a:pt x="6151" y="19801"/>
                </a:lnTo>
                <a:cubicBezTo>
                  <a:pt x="6123" y="20072"/>
                  <a:pt x="6171" y="20335"/>
                  <a:pt x="6270" y="20540"/>
                </a:cubicBezTo>
                <a:cubicBezTo>
                  <a:pt x="6369" y="20746"/>
                  <a:pt x="6521" y="20894"/>
                  <a:pt x="6700" y="20937"/>
                </a:cubicBezTo>
                <a:lnTo>
                  <a:pt x="9280" y="21557"/>
                </a:lnTo>
                <a:cubicBezTo>
                  <a:pt x="9459" y="21600"/>
                  <a:pt x="9632" y="21529"/>
                  <a:pt x="9768" y="21380"/>
                </a:cubicBezTo>
                <a:cubicBezTo>
                  <a:pt x="9904" y="21231"/>
                  <a:pt x="10002" y="21003"/>
                  <a:pt x="10030" y="20732"/>
                </a:cubicBezTo>
                <a:lnTo>
                  <a:pt x="10119" y="19859"/>
                </a:lnTo>
                <a:cubicBezTo>
                  <a:pt x="10823" y="20054"/>
                  <a:pt x="11543" y="20142"/>
                  <a:pt x="12262" y="20131"/>
                </a:cubicBezTo>
                <a:cubicBezTo>
                  <a:pt x="12980" y="20119"/>
                  <a:pt x="13699" y="20004"/>
                  <a:pt x="14400" y="19789"/>
                </a:cubicBezTo>
                <a:lnTo>
                  <a:pt x="14497" y="20732"/>
                </a:lnTo>
                <a:cubicBezTo>
                  <a:pt x="14525" y="21003"/>
                  <a:pt x="14623" y="21231"/>
                  <a:pt x="14759" y="21380"/>
                </a:cubicBezTo>
                <a:cubicBezTo>
                  <a:pt x="14895" y="21529"/>
                  <a:pt x="15069" y="21600"/>
                  <a:pt x="15247" y="21557"/>
                </a:cubicBezTo>
                <a:lnTo>
                  <a:pt x="17832" y="20937"/>
                </a:lnTo>
                <a:cubicBezTo>
                  <a:pt x="18010" y="20894"/>
                  <a:pt x="18159" y="20746"/>
                  <a:pt x="18257" y="20540"/>
                </a:cubicBezTo>
                <a:cubicBezTo>
                  <a:pt x="18356" y="20335"/>
                  <a:pt x="18403" y="20072"/>
                  <a:pt x="18374" y="19801"/>
                </a:cubicBezTo>
                <a:lnTo>
                  <a:pt x="18120" y="17388"/>
                </a:lnTo>
                <a:cubicBezTo>
                  <a:pt x="18428" y="16858"/>
                  <a:pt x="18774" y="16378"/>
                  <a:pt x="19151" y="15962"/>
                </a:cubicBezTo>
                <a:cubicBezTo>
                  <a:pt x="19813" y="15229"/>
                  <a:pt x="20561" y="14695"/>
                  <a:pt x="21356" y="14389"/>
                </a:cubicBezTo>
                <a:cubicBezTo>
                  <a:pt x="21423" y="14389"/>
                  <a:pt x="21483" y="14350"/>
                  <a:pt x="21527" y="14285"/>
                </a:cubicBezTo>
                <a:cubicBezTo>
                  <a:pt x="21572" y="14219"/>
                  <a:pt x="21600" y="14126"/>
                  <a:pt x="21600" y="14025"/>
                </a:cubicBezTo>
                <a:lnTo>
                  <a:pt x="21600" y="9306"/>
                </a:lnTo>
                <a:cubicBezTo>
                  <a:pt x="21600" y="9205"/>
                  <a:pt x="21572" y="9114"/>
                  <a:pt x="21527" y="9047"/>
                </a:cubicBezTo>
                <a:cubicBezTo>
                  <a:pt x="21483" y="8980"/>
                  <a:pt x="21423" y="8940"/>
                  <a:pt x="21356" y="8940"/>
                </a:cubicBezTo>
                <a:lnTo>
                  <a:pt x="20170" y="8298"/>
                </a:lnTo>
                <a:cubicBezTo>
                  <a:pt x="19730" y="6958"/>
                  <a:pt x="19014" y="5731"/>
                  <a:pt x="18021" y="4664"/>
                </a:cubicBezTo>
                <a:cubicBezTo>
                  <a:pt x="17768" y="4391"/>
                  <a:pt x="17499" y="4143"/>
                  <a:pt x="17226" y="3906"/>
                </a:cubicBezTo>
                <a:lnTo>
                  <a:pt x="17226" y="0"/>
                </a:lnTo>
                <a:close/>
                <a:moveTo>
                  <a:pt x="11808" y="3919"/>
                </a:moveTo>
                <a:cubicBezTo>
                  <a:pt x="12722" y="3919"/>
                  <a:pt x="13634" y="4188"/>
                  <a:pt x="14444" y="4719"/>
                </a:cubicBezTo>
                <a:lnTo>
                  <a:pt x="14444" y="5788"/>
                </a:lnTo>
                <a:cubicBezTo>
                  <a:pt x="13634" y="5258"/>
                  <a:pt x="12721" y="4994"/>
                  <a:pt x="11808" y="4994"/>
                </a:cubicBezTo>
                <a:cubicBezTo>
                  <a:pt x="10894" y="4994"/>
                  <a:pt x="9981" y="5259"/>
                  <a:pt x="9171" y="5788"/>
                </a:cubicBezTo>
                <a:lnTo>
                  <a:pt x="9171" y="4719"/>
                </a:lnTo>
                <a:cubicBezTo>
                  <a:pt x="9981" y="4189"/>
                  <a:pt x="10894" y="3919"/>
                  <a:pt x="11808" y="3919"/>
                </a:cubicBezTo>
                <a:close/>
                <a:moveTo>
                  <a:pt x="11898" y="6408"/>
                </a:moveTo>
                <a:lnTo>
                  <a:pt x="12663" y="6408"/>
                </a:lnTo>
                <a:lnTo>
                  <a:pt x="12663" y="7364"/>
                </a:lnTo>
                <a:cubicBezTo>
                  <a:pt x="13010" y="7455"/>
                  <a:pt x="13342" y="7669"/>
                  <a:pt x="13611" y="8011"/>
                </a:cubicBezTo>
                <a:cubicBezTo>
                  <a:pt x="13767" y="8209"/>
                  <a:pt x="13883" y="8438"/>
                  <a:pt x="13972" y="8677"/>
                </a:cubicBezTo>
                <a:lnTo>
                  <a:pt x="13292" y="9707"/>
                </a:lnTo>
                <a:lnTo>
                  <a:pt x="13260" y="9707"/>
                </a:lnTo>
                <a:cubicBezTo>
                  <a:pt x="13260" y="9387"/>
                  <a:pt x="13165" y="9067"/>
                  <a:pt x="12974" y="8824"/>
                </a:cubicBezTo>
                <a:cubicBezTo>
                  <a:pt x="12882" y="8707"/>
                  <a:pt x="12776" y="8619"/>
                  <a:pt x="12663" y="8558"/>
                </a:cubicBezTo>
                <a:lnTo>
                  <a:pt x="12663" y="11032"/>
                </a:lnTo>
                <a:cubicBezTo>
                  <a:pt x="13010" y="11124"/>
                  <a:pt x="13342" y="11334"/>
                  <a:pt x="13611" y="11677"/>
                </a:cubicBezTo>
                <a:cubicBezTo>
                  <a:pt x="14345" y="12611"/>
                  <a:pt x="14345" y="14127"/>
                  <a:pt x="13611" y="15061"/>
                </a:cubicBezTo>
                <a:cubicBezTo>
                  <a:pt x="13342" y="15403"/>
                  <a:pt x="13010" y="15617"/>
                  <a:pt x="12663" y="15708"/>
                </a:cubicBezTo>
                <a:lnTo>
                  <a:pt x="12663" y="16667"/>
                </a:lnTo>
                <a:lnTo>
                  <a:pt x="11898" y="16667"/>
                </a:lnTo>
                <a:lnTo>
                  <a:pt x="11898" y="15708"/>
                </a:lnTo>
                <a:cubicBezTo>
                  <a:pt x="11558" y="15588"/>
                  <a:pt x="11232" y="15376"/>
                  <a:pt x="10952" y="15061"/>
                </a:cubicBezTo>
                <a:cubicBezTo>
                  <a:pt x="10749" y="14832"/>
                  <a:pt x="10587" y="14558"/>
                  <a:pt x="10456" y="14260"/>
                </a:cubicBezTo>
                <a:lnTo>
                  <a:pt x="11190" y="13149"/>
                </a:lnTo>
                <a:cubicBezTo>
                  <a:pt x="11208" y="13563"/>
                  <a:pt x="11342" y="13963"/>
                  <a:pt x="11588" y="14251"/>
                </a:cubicBezTo>
                <a:cubicBezTo>
                  <a:pt x="11682" y="14362"/>
                  <a:pt x="11788" y="14449"/>
                  <a:pt x="11898" y="14517"/>
                </a:cubicBezTo>
                <a:lnTo>
                  <a:pt x="11898" y="12043"/>
                </a:lnTo>
                <a:cubicBezTo>
                  <a:pt x="11552" y="11952"/>
                  <a:pt x="11221" y="11738"/>
                  <a:pt x="10952" y="11396"/>
                </a:cubicBezTo>
                <a:cubicBezTo>
                  <a:pt x="10218" y="10461"/>
                  <a:pt x="10218" y="8945"/>
                  <a:pt x="10952" y="8011"/>
                </a:cubicBezTo>
                <a:cubicBezTo>
                  <a:pt x="11222" y="7669"/>
                  <a:pt x="11552" y="7455"/>
                  <a:pt x="11898" y="7364"/>
                </a:cubicBezTo>
                <a:lnTo>
                  <a:pt x="11898" y="6408"/>
                </a:lnTo>
                <a:close/>
                <a:moveTo>
                  <a:pt x="17325" y="7593"/>
                </a:moveTo>
                <a:cubicBezTo>
                  <a:pt x="17522" y="7593"/>
                  <a:pt x="17714" y="7708"/>
                  <a:pt x="17864" y="7935"/>
                </a:cubicBezTo>
                <a:cubicBezTo>
                  <a:pt x="18163" y="8389"/>
                  <a:pt x="18163" y="9128"/>
                  <a:pt x="17864" y="9581"/>
                </a:cubicBezTo>
                <a:cubicBezTo>
                  <a:pt x="17564" y="10035"/>
                  <a:pt x="17080" y="10035"/>
                  <a:pt x="16780" y="9581"/>
                </a:cubicBezTo>
                <a:cubicBezTo>
                  <a:pt x="16481" y="9128"/>
                  <a:pt x="16481" y="8389"/>
                  <a:pt x="16780" y="7935"/>
                </a:cubicBezTo>
                <a:cubicBezTo>
                  <a:pt x="16930" y="7708"/>
                  <a:pt x="17129" y="7593"/>
                  <a:pt x="17325" y="7593"/>
                </a:cubicBezTo>
                <a:close/>
                <a:moveTo>
                  <a:pt x="11898" y="8558"/>
                </a:moveTo>
                <a:cubicBezTo>
                  <a:pt x="11786" y="8619"/>
                  <a:pt x="11680" y="8707"/>
                  <a:pt x="11588" y="8824"/>
                </a:cubicBezTo>
                <a:cubicBezTo>
                  <a:pt x="11205" y="9311"/>
                  <a:pt x="11205" y="10102"/>
                  <a:pt x="11588" y="10589"/>
                </a:cubicBezTo>
                <a:cubicBezTo>
                  <a:pt x="11680" y="10707"/>
                  <a:pt x="11785" y="10791"/>
                  <a:pt x="11898" y="10852"/>
                </a:cubicBezTo>
                <a:lnTo>
                  <a:pt x="11898" y="8558"/>
                </a:lnTo>
                <a:close/>
                <a:moveTo>
                  <a:pt x="0" y="9984"/>
                </a:moveTo>
                <a:cubicBezTo>
                  <a:pt x="285" y="10609"/>
                  <a:pt x="727" y="11026"/>
                  <a:pt x="1223" y="11142"/>
                </a:cubicBezTo>
                <a:cubicBezTo>
                  <a:pt x="1640" y="11240"/>
                  <a:pt x="2068" y="11114"/>
                  <a:pt x="2431" y="10785"/>
                </a:cubicBezTo>
                <a:lnTo>
                  <a:pt x="1697" y="10192"/>
                </a:lnTo>
                <a:cubicBezTo>
                  <a:pt x="1391" y="10404"/>
                  <a:pt x="1053" y="10476"/>
                  <a:pt x="720" y="10403"/>
                </a:cubicBezTo>
                <a:cubicBezTo>
                  <a:pt x="462" y="10346"/>
                  <a:pt x="216" y="10204"/>
                  <a:pt x="0" y="9984"/>
                </a:cubicBezTo>
                <a:close/>
                <a:moveTo>
                  <a:pt x="12663" y="12223"/>
                </a:moveTo>
                <a:lnTo>
                  <a:pt x="12663" y="14517"/>
                </a:lnTo>
                <a:cubicBezTo>
                  <a:pt x="12776" y="14456"/>
                  <a:pt x="12882" y="14368"/>
                  <a:pt x="12974" y="14251"/>
                </a:cubicBezTo>
                <a:cubicBezTo>
                  <a:pt x="13356" y="13764"/>
                  <a:pt x="13356" y="12973"/>
                  <a:pt x="12974" y="12486"/>
                </a:cubicBezTo>
                <a:cubicBezTo>
                  <a:pt x="12882" y="12369"/>
                  <a:pt x="12776" y="12284"/>
                  <a:pt x="12663" y="12223"/>
                </a:cubicBezTo>
                <a:close/>
              </a:path>
            </a:pathLst>
          </a:custGeom>
          <a:solidFill>
            <a:srgbClr val="124A7B"/>
          </a:solidFill>
          <a:ln w="12700">
            <a:miter lim="400000"/>
          </a:ln>
        </p:spPr>
        <p:txBody>
          <a:bodyPr lIns="71437" tIns="71437" rIns="71437" bIns="71437" anchor="ctr"/>
          <a:lstStyle/>
          <a:p>
            <a:pPr algn="ctr" defTabSz="584200" hangingPunct="0">
              <a:defRPr sz="3200">
                <a:solidFill>
                  <a:srgbClr val="53585F"/>
                </a:solidFill>
                <a:latin typeface="+mn-lt"/>
                <a:ea typeface="+mn-ea"/>
                <a:cs typeface="+mn-cs"/>
                <a:sym typeface="Helvetica Light"/>
              </a:defRPr>
            </a:pPr>
            <a:endParaRPr sz="3200" kern="0" dirty="0">
              <a:solidFill>
                <a:srgbClr val="002060"/>
              </a:solidFill>
              <a:latin typeface="Helvetica Light"/>
              <a:sym typeface="Helvetica Light"/>
            </a:endParaRPr>
          </a:p>
        </p:txBody>
      </p:sp>
      <p:sp>
        <p:nvSpPr>
          <p:cNvPr id="19" name="TextBox 18">
            <a:extLst>
              <a:ext uri="{FF2B5EF4-FFF2-40B4-BE49-F238E27FC236}">
                <a16:creationId xmlns:a16="http://schemas.microsoft.com/office/drawing/2014/main" id="{C45E59AE-7CFD-4112-80F8-1630B52C0F7D}"/>
              </a:ext>
            </a:extLst>
          </p:cNvPr>
          <p:cNvSpPr txBox="1"/>
          <p:nvPr/>
        </p:nvSpPr>
        <p:spPr>
          <a:xfrm>
            <a:off x="7668702" y="3807150"/>
            <a:ext cx="3699920" cy="830997"/>
          </a:xfrm>
          <a:prstGeom prst="rect">
            <a:avLst/>
          </a:prstGeom>
          <a:noFill/>
        </p:spPr>
        <p:txBody>
          <a:bodyPr wrap="square" rtlCol="0">
            <a:spAutoFit/>
          </a:bodyPr>
          <a:lstStyle/>
          <a:p>
            <a:r>
              <a:rPr lang="en-US" sz="1600" b="1" dirty="0">
                <a:latin typeface="Arial Nova Cond" panose="020B0506020202020204" pitchFamily="34" charset="0"/>
              </a:rPr>
              <a:t>WELLNESS</a:t>
            </a:r>
          </a:p>
          <a:p>
            <a:pPr marL="285750" indent="-285750">
              <a:buFontTx/>
              <a:buChar char="-"/>
            </a:pPr>
            <a:r>
              <a:rPr lang="en-US" sz="1600" dirty="0">
                <a:latin typeface="Arial Nova Cond" panose="020B0506020202020204" pitchFamily="34" charset="0"/>
              </a:rPr>
              <a:t>Continuing with </a:t>
            </a:r>
            <a:r>
              <a:rPr lang="en-US" sz="1600" dirty="0" err="1">
                <a:latin typeface="Arial Nova Cond" panose="020B0506020202020204" pitchFamily="34" charset="0"/>
              </a:rPr>
              <a:t>TargetCare</a:t>
            </a:r>
            <a:r>
              <a:rPr lang="en-US" sz="1600" dirty="0">
                <a:latin typeface="Arial Nova Cond" panose="020B0506020202020204" pitchFamily="34" charset="0"/>
              </a:rPr>
              <a:t> for our Wellness Points Tracking</a:t>
            </a:r>
          </a:p>
        </p:txBody>
      </p:sp>
      <p:sp>
        <p:nvSpPr>
          <p:cNvPr id="20" name="TextBox 19">
            <a:extLst>
              <a:ext uri="{FF2B5EF4-FFF2-40B4-BE49-F238E27FC236}">
                <a16:creationId xmlns:a16="http://schemas.microsoft.com/office/drawing/2014/main" id="{23747023-85C2-47EE-9B7D-DBCCB9F764CF}"/>
              </a:ext>
            </a:extLst>
          </p:cNvPr>
          <p:cNvSpPr txBox="1"/>
          <p:nvPr/>
        </p:nvSpPr>
        <p:spPr>
          <a:xfrm>
            <a:off x="7668702" y="5038461"/>
            <a:ext cx="4230530" cy="830997"/>
          </a:xfrm>
          <a:prstGeom prst="rect">
            <a:avLst/>
          </a:prstGeom>
          <a:noFill/>
        </p:spPr>
        <p:txBody>
          <a:bodyPr wrap="square" rtlCol="0">
            <a:spAutoFit/>
          </a:bodyPr>
          <a:lstStyle/>
          <a:p>
            <a:r>
              <a:rPr lang="en-US" sz="1600" b="1" dirty="0">
                <a:latin typeface="Arial Nova Cond" panose="020B0506020202020204" pitchFamily="34" charset="0"/>
              </a:rPr>
              <a:t>FLEXIBLE SPENDING &amp; HEALTH SAVINGS ACCOUNTS</a:t>
            </a:r>
          </a:p>
          <a:p>
            <a:pPr marL="285750" indent="-285750">
              <a:buFontTx/>
              <a:buChar char="-"/>
            </a:pPr>
            <a:r>
              <a:rPr lang="en-US" sz="1600" dirty="0">
                <a:latin typeface="Arial Nova Cond" panose="020B0506020202020204" pitchFamily="34" charset="0"/>
              </a:rPr>
              <a:t>Renewing with UMR / Optum </a:t>
            </a:r>
          </a:p>
        </p:txBody>
      </p:sp>
      <p:pic>
        <p:nvPicPr>
          <p:cNvPr id="22" name="Graphic 21" descr="Tooth">
            <a:extLst>
              <a:ext uri="{FF2B5EF4-FFF2-40B4-BE49-F238E27FC236}">
                <a16:creationId xmlns:a16="http://schemas.microsoft.com/office/drawing/2014/main" id="{812D3E37-6954-4CCC-AA44-457AD6F02C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5101" y="3476987"/>
            <a:ext cx="914400" cy="914400"/>
          </a:xfrm>
          <a:prstGeom prst="rect">
            <a:avLst/>
          </a:prstGeom>
        </p:spPr>
      </p:pic>
      <p:pic>
        <p:nvPicPr>
          <p:cNvPr id="23" name="Graphic 22" descr="Stethoscope">
            <a:extLst>
              <a:ext uri="{FF2B5EF4-FFF2-40B4-BE49-F238E27FC236}">
                <a16:creationId xmlns:a16="http://schemas.microsoft.com/office/drawing/2014/main" id="{951DD7BE-5FB1-499D-AC91-8C29FCDA74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4825" y="1646637"/>
            <a:ext cx="1165321" cy="1165321"/>
          </a:xfrm>
          <a:prstGeom prst="rect">
            <a:avLst/>
          </a:prstGeom>
        </p:spPr>
      </p:pic>
      <p:pic>
        <p:nvPicPr>
          <p:cNvPr id="4" name="Graphic 3" descr="Food Safety with solid fill">
            <a:extLst>
              <a:ext uri="{FF2B5EF4-FFF2-40B4-BE49-F238E27FC236}">
                <a16:creationId xmlns:a16="http://schemas.microsoft.com/office/drawing/2014/main" id="{1026ED40-8E38-4C7E-B8A6-2D63C7655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463300" y="3705524"/>
            <a:ext cx="967431" cy="967431"/>
          </a:xfrm>
          <a:prstGeom prst="rect">
            <a:avLst/>
          </a:prstGeom>
        </p:spPr>
      </p:pic>
      <p:sp>
        <p:nvSpPr>
          <p:cNvPr id="18" name="Shape 341">
            <a:extLst>
              <a:ext uri="{FF2B5EF4-FFF2-40B4-BE49-F238E27FC236}">
                <a16:creationId xmlns:a16="http://schemas.microsoft.com/office/drawing/2014/main" id="{D5A6A48C-85B8-D852-EDB5-501805746AC1}"/>
              </a:ext>
            </a:extLst>
          </p:cNvPr>
          <p:cNvSpPr>
            <a:spLocks noChangeAspect="1"/>
          </p:cNvSpPr>
          <p:nvPr/>
        </p:nvSpPr>
        <p:spPr>
          <a:xfrm>
            <a:off x="6647614" y="2676231"/>
            <a:ext cx="598801" cy="762002"/>
          </a:xfrm>
          <a:custGeom>
            <a:avLst/>
            <a:gdLst/>
            <a:ahLst/>
            <a:cxnLst>
              <a:cxn ang="0">
                <a:pos x="wd2" y="hd2"/>
              </a:cxn>
              <a:cxn ang="5400000">
                <a:pos x="wd2" y="hd2"/>
              </a:cxn>
              <a:cxn ang="10800000">
                <a:pos x="wd2" y="hd2"/>
              </a:cxn>
              <a:cxn ang="16200000">
                <a:pos x="wd2" y="hd2"/>
              </a:cxn>
            </a:cxnLst>
            <a:rect l="0" t="0" r="r" b="b"/>
            <a:pathLst>
              <a:path w="21338" h="21439" extrusionOk="0">
                <a:moveTo>
                  <a:pt x="9322" y="0"/>
                </a:moveTo>
                <a:lnTo>
                  <a:pt x="8592" y="1418"/>
                </a:lnTo>
                <a:cubicBezTo>
                  <a:pt x="10538" y="2039"/>
                  <a:pt x="12181" y="3241"/>
                  <a:pt x="13066" y="4887"/>
                </a:cubicBezTo>
                <a:cubicBezTo>
                  <a:pt x="13950" y="6533"/>
                  <a:pt x="13907" y="8305"/>
                  <a:pt x="13121" y="9841"/>
                </a:cubicBezTo>
                <a:lnTo>
                  <a:pt x="14910" y="10417"/>
                </a:lnTo>
                <a:cubicBezTo>
                  <a:pt x="14910" y="10417"/>
                  <a:pt x="14916" y="10417"/>
                  <a:pt x="14916" y="10417"/>
                </a:cubicBezTo>
                <a:cubicBezTo>
                  <a:pt x="15888" y="8518"/>
                  <a:pt x="15936" y="6326"/>
                  <a:pt x="14843" y="4292"/>
                </a:cubicBezTo>
                <a:cubicBezTo>
                  <a:pt x="14569" y="3783"/>
                  <a:pt x="14238" y="3312"/>
                  <a:pt x="13856" y="2874"/>
                </a:cubicBezTo>
                <a:cubicBezTo>
                  <a:pt x="12710" y="1561"/>
                  <a:pt x="11124" y="575"/>
                  <a:pt x="9322" y="0"/>
                </a:cubicBezTo>
                <a:close/>
                <a:moveTo>
                  <a:pt x="7949" y="2676"/>
                </a:moveTo>
                <a:lnTo>
                  <a:pt x="7158" y="4214"/>
                </a:lnTo>
                <a:cubicBezTo>
                  <a:pt x="8215" y="4552"/>
                  <a:pt x="9110" y="5207"/>
                  <a:pt x="9591" y="6101"/>
                </a:cubicBezTo>
                <a:cubicBezTo>
                  <a:pt x="10062" y="6976"/>
                  <a:pt x="10053" y="7916"/>
                  <a:pt x="9652" y="8738"/>
                </a:cubicBezTo>
                <a:lnTo>
                  <a:pt x="11466" y="9319"/>
                </a:lnTo>
                <a:cubicBezTo>
                  <a:pt x="11474" y="9305"/>
                  <a:pt x="11490" y="9294"/>
                  <a:pt x="11497" y="9280"/>
                </a:cubicBezTo>
                <a:cubicBezTo>
                  <a:pt x="12113" y="8077"/>
                  <a:pt x="12147" y="6688"/>
                  <a:pt x="11454" y="5400"/>
                </a:cubicBezTo>
                <a:cubicBezTo>
                  <a:pt x="11281" y="5077"/>
                  <a:pt x="11065" y="4777"/>
                  <a:pt x="10823" y="4500"/>
                </a:cubicBezTo>
                <a:cubicBezTo>
                  <a:pt x="10097" y="3667"/>
                  <a:pt x="9092" y="3040"/>
                  <a:pt x="7949" y="2676"/>
                </a:cubicBezTo>
                <a:close/>
                <a:moveTo>
                  <a:pt x="4505" y="4592"/>
                </a:moveTo>
                <a:cubicBezTo>
                  <a:pt x="3687" y="4541"/>
                  <a:pt x="2970" y="4923"/>
                  <a:pt x="2348" y="5361"/>
                </a:cubicBezTo>
                <a:cubicBezTo>
                  <a:pt x="1776" y="5764"/>
                  <a:pt x="1261" y="6215"/>
                  <a:pt x="804" y="6701"/>
                </a:cubicBezTo>
                <a:cubicBezTo>
                  <a:pt x="-13" y="7591"/>
                  <a:pt x="-203" y="8843"/>
                  <a:pt x="216" y="10243"/>
                </a:cubicBezTo>
                <a:cubicBezTo>
                  <a:pt x="994" y="12846"/>
                  <a:pt x="3247" y="15119"/>
                  <a:pt x="5626" y="16997"/>
                </a:cubicBezTo>
                <a:cubicBezTo>
                  <a:pt x="8006" y="18876"/>
                  <a:pt x="10884" y="20655"/>
                  <a:pt x="14181" y="21269"/>
                </a:cubicBezTo>
                <a:cubicBezTo>
                  <a:pt x="15953" y="21600"/>
                  <a:pt x="17540" y="21450"/>
                  <a:pt x="18667" y="20805"/>
                </a:cubicBezTo>
                <a:cubicBezTo>
                  <a:pt x="19282" y="20444"/>
                  <a:pt x="19854" y="20038"/>
                  <a:pt x="20364" y="19586"/>
                </a:cubicBezTo>
                <a:cubicBezTo>
                  <a:pt x="20922" y="19092"/>
                  <a:pt x="21397" y="18528"/>
                  <a:pt x="21332" y="17883"/>
                </a:cubicBezTo>
                <a:cubicBezTo>
                  <a:pt x="21304" y="17598"/>
                  <a:pt x="21165" y="17323"/>
                  <a:pt x="20928" y="17104"/>
                </a:cubicBezTo>
                <a:lnTo>
                  <a:pt x="16185" y="15478"/>
                </a:lnTo>
                <a:cubicBezTo>
                  <a:pt x="15866" y="15418"/>
                  <a:pt x="15539" y="15424"/>
                  <a:pt x="15229" y="15488"/>
                </a:cubicBezTo>
                <a:cubicBezTo>
                  <a:pt x="14873" y="15560"/>
                  <a:pt x="14547" y="15710"/>
                  <a:pt x="14291" y="15918"/>
                </a:cubicBezTo>
                <a:lnTo>
                  <a:pt x="12502" y="17249"/>
                </a:lnTo>
                <a:cubicBezTo>
                  <a:pt x="11790" y="16899"/>
                  <a:pt x="11093" y="16513"/>
                  <a:pt x="10425" y="16092"/>
                </a:cubicBezTo>
                <a:cubicBezTo>
                  <a:pt x="9751" y="15668"/>
                  <a:pt x="9105" y="15215"/>
                  <a:pt x="8494" y="14733"/>
                </a:cubicBezTo>
                <a:cubicBezTo>
                  <a:pt x="7884" y="14251"/>
                  <a:pt x="7309" y="13741"/>
                  <a:pt x="6772" y="13209"/>
                </a:cubicBezTo>
                <a:cubicBezTo>
                  <a:pt x="6239" y="12681"/>
                  <a:pt x="5745" y="12130"/>
                  <a:pt x="5302" y="11569"/>
                </a:cubicBezTo>
                <a:lnTo>
                  <a:pt x="6993" y="10156"/>
                </a:lnTo>
                <a:cubicBezTo>
                  <a:pt x="7257" y="9954"/>
                  <a:pt x="7446" y="9697"/>
                  <a:pt x="7538" y="9415"/>
                </a:cubicBezTo>
                <a:cubicBezTo>
                  <a:pt x="7618" y="9171"/>
                  <a:pt x="7626" y="8912"/>
                  <a:pt x="7551" y="8661"/>
                </a:cubicBezTo>
                <a:lnTo>
                  <a:pt x="5486" y="4916"/>
                </a:lnTo>
                <a:cubicBezTo>
                  <a:pt x="5210" y="4729"/>
                  <a:pt x="4867" y="4614"/>
                  <a:pt x="4505" y="4592"/>
                </a:cubicBezTo>
                <a:close/>
              </a:path>
            </a:pathLst>
          </a:custGeom>
          <a:solidFill>
            <a:srgbClr val="124A7B"/>
          </a:solidFill>
          <a:ln w="12700">
            <a:miter lim="400000"/>
          </a:ln>
        </p:spPr>
        <p:txBody>
          <a:bodyPr lIns="71437" tIns="71437" rIns="71437" bIns="71437" anchor="ctr"/>
          <a:lstStyle/>
          <a:p>
            <a:pPr>
              <a:defRPr sz="3200">
                <a:solidFill>
                  <a:srgbClr val="FFFFFF"/>
                </a:solidFill>
                <a:latin typeface="+mn-lt"/>
                <a:ea typeface="+mn-ea"/>
                <a:cs typeface="+mn-cs"/>
                <a:sym typeface="Helvetica Light"/>
              </a:defRPr>
            </a:pPr>
            <a:endParaRPr dirty="0">
              <a:solidFill>
                <a:srgbClr val="002060"/>
              </a:solidFill>
            </a:endParaRPr>
          </a:p>
        </p:txBody>
      </p:sp>
      <p:sp>
        <p:nvSpPr>
          <p:cNvPr id="21" name="TextBox 20">
            <a:extLst>
              <a:ext uri="{FF2B5EF4-FFF2-40B4-BE49-F238E27FC236}">
                <a16:creationId xmlns:a16="http://schemas.microsoft.com/office/drawing/2014/main" id="{3780E3B4-17CC-E5C7-653F-6974621B3A67}"/>
              </a:ext>
            </a:extLst>
          </p:cNvPr>
          <p:cNvSpPr txBox="1"/>
          <p:nvPr/>
        </p:nvSpPr>
        <p:spPr>
          <a:xfrm>
            <a:off x="7709396" y="2917230"/>
            <a:ext cx="3699920" cy="584775"/>
          </a:xfrm>
          <a:prstGeom prst="rect">
            <a:avLst/>
          </a:prstGeom>
          <a:noFill/>
        </p:spPr>
        <p:txBody>
          <a:bodyPr wrap="square" rtlCol="0">
            <a:spAutoFit/>
          </a:bodyPr>
          <a:lstStyle/>
          <a:p>
            <a:r>
              <a:rPr lang="en-US" sz="1600" b="1" dirty="0">
                <a:latin typeface="Arial Nova Cond" panose="020B0506020202020204" pitchFamily="34" charset="0"/>
              </a:rPr>
              <a:t>TELEMEDICINE</a:t>
            </a:r>
          </a:p>
          <a:p>
            <a:pPr marL="285750" indent="-285750">
              <a:buFontTx/>
              <a:buChar char="-"/>
            </a:pPr>
            <a:r>
              <a:rPr lang="en-US" sz="1600" dirty="0">
                <a:latin typeface="Arial Nova Cond" panose="020B0506020202020204" pitchFamily="34" charset="0"/>
              </a:rPr>
              <a:t>Continuing with HealthJoy</a:t>
            </a:r>
          </a:p>
        </p:txBody>
      </p:sp>
    </p:spTree>
    <p:extLst>
      <p:ext uri="{BB962C8B-B14F-4D97-AF65-F5344CB8AC3E}">
        <p14:creationId xmlns:p14="http://schemas.microsoft.com/office/powerpoint/2010/main" val="2965589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43308</TotalTime>
  <Words>6059</Words>
  <Application>Microsoft Office PowerPoint</Application>
  <PresentationFormat>Widescreen</PresentationFormat>
  <Paragraphs>849</Paragraphs>
  <Slides>65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Adobe Garamond Pro Bold</vt:lpstr>
      <vt:lpstr>Arial</vt:lpstr>
      <vt:lpstr>Arial Nova Cond</vt:lpstr>
      <vt:lpstr>Calibri</vt:lpstr>
      <vt:lpstr>Helvetica Light</vt:lpstr>
      <vt:lpstr>Raleway</vt:lpstr>
      <vt:lpstr>Office Theme</vt:lpstr>
      <vt:lpstr>PowerPoint Presentation</vt:lpstr>
      <vt:lpstr>Agenda</vt:lpstr>
      <vt:lpstr>PowerPoint Presentation</vt:lpstr>
      <vt:lpstr>What is a Qualifying Life Event (QLE)? </vt:lpstr>
      <vt:lpstr>Who is Eligible to Enroll?</vt:lpstr>
      <vt:lpstr>What are my Resources?</vt:lpstr>
      <vt:lpstr>Who is a2 benefits?</vt:lpstr>
      <vt:lpstr>What is HealthJoy?</vt:lpstr>
      <vt:lpstr>2024 Benefit Summary </vt:lpstr>
      <vt:lpstr>PowerPoint Presentation</vt:lpstr>
      <vt:lpstr>Medical Benefits</vt:lpstr>
      <vt:lpstr>Rx Benefits</vt:lpstr>
      <vt:lpstr>Medical/ Rx – Contributions</vt:lpstr>
      <vt:lpstr>Medical/ Rx – Contributions</vt:lpstr>
      <vt:lpstr>Medical Plan Comparison Examples </vt:lpstr>
      <vt:lpstr>How to find a Medical Provider </vt:lpstr>
      <vt:lpstr>First Choice Pharmacies</vt:lpstr>
      <vt:lpstr>Variable Copay Program </vt:lpstr>
      <vt:lpstr>International Mail Order</vt:lpstr>
      <vt:lpstr>7-Day Opioid Limits </vt:lpstr>
      <vt:lpstr>Get the Most, For the Least</vt:lpstr>
      <vt:lpstr>PowerPoint Presentation</vt:lpstr>
      <vt:lpstr>Dental </vt:lpstr>
      <vt:lpstr>Dental Rollover Benefit</vt:lpstr>
      <vt:lpstr>How to find a Dental Provider </vt:lpstr>
      <vt:lpstr>Vision </vt:lpstr>
      <vt:lpstr>How to find a Vision Provider </vt:lpstr>
      <vt:lpstr>Dental / Vision – Contributions</vt:lpstr>
      <vt:lpstr>PowerPoint Presentation</vt:lpstr>
      <vt:lpstr>TargetCare Wellness</vt:lpstr>
      <vt:lpstr>TargetCare Wellness – CHAs </vt:lpstr>
      <vt:lpstr>TargetCare Wellness – RAS </vt:lpstr>
      <vt:lpstr>TargetCare Wellness </vt:lpstr>
      <vt:lpstr>TargetCare Wellness </vt:lpstr>
      <vt:lpstr>Wellness through Onelife Fitness</vt:lpstr>
      <vt:lpstr>Tobacco Program</vt:lpstr>
      <vt:lpstr>NEW: Chronic Care Management</vt:lpstr>
      <vt:lpstr>PowerPoint Presentation</vt:lpstr>
      <vt:lpstr>Tax-Advantaged Accounts </vt:lpstr>
      <vt:lpstr>Health Savings Account</vt:lpstr>
      <vt:lpstr>Flexible Spending Accounts</vt:lpstr>
      <vt:lpstr>Tax-Advantaged Account Comparison</vt:lpstr>
      <vt:lpstr>Examples of Eligible FSA/HSA Expenses</vt:lpstr>
      <vt:lpstr>PowerPoint Presentation</vt:lpstr>
      <vt:lpstr>Basic Life and AD&amp;D</vt:lpstr>
      <vt:lpstr>Voluntary Life and AD&amp;D</vt:lpstr>
      <vt:lpstr>Disability Insurance</vt:lpstr>
      <vt:lpstr>Disability Insurance</vt:lpstr>
      <vt:lpstr>Financial, Legal &amp; Estate Support</vt:lpstr>
      <vt:lpstr>Secure Travel</vt:lpstr>
      <vt:lpstr>PowerPoint Presentation</vt:lpstr>
      <vt:lpstr>Employee Assistance &amp; Wellness Support</vt:lpstr>
      <vt:lpstr>Employee Assistance Program</vt:lpstr>
      <vt:lpstr>PowerPoint Presentation</vt:lpstr>
      <vt:lpstr>PowerPoint Presentation</vt:lpstr>
      <vt:lpstr>Identity Theft Protection </vt:lpstr>
      <vt:lpstr>Worksite Products</vt:lpstr>
      <vt:lpstr>PowerPoint Presentation</vt:lpstr>
      <vt:lpstr>Transition Planning / Medicare Support </vt:lpstr>
      <vt:lpstr>PowerPoint Presentation</vt:lpstr>
      <vt:lpstr>How do I Enroll?</vt:lpstr>
      <vt:lpstr>How do I Enroll?</vt:lpstr>
      <vt:lpstr>How do I Enroll?</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Keenan</dc:creator>
  <cp:lastModifiedBy>Sara Davis</cp:lastModifiedBy>
  <cp:revision>274</cp:revision>
  <cp:lastPrinted>2020-01-03T19:44:05Z</cp:lastPrinted>
  <dcterms:created xsi:type="dcterms:W3CDTF">2019-11-06T00:52:40Z</dcterms:created>
  <dcterms:modified xsi:type="dcterms:W3CDTF">2024-08-20T15:11:16Z</dcterms:modified>
</cp:coreProperties>
</file>